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80" r:id="rId4"/>
    <p:sldId id="265" r:id="rId5"/>
    <p:sldId id="259" r:id="rId6"/>
    <p:sldId id="260" r:id="rId7"/>
    <p:sldId id="261" r:id="rId8"/>
    <p:sldId id="262" r:id="rId9"/>
    <p:sldId id="263" r:id="rId10"/>
    <p:sldId id="291" r:id="rId11"/>
    <p:sldId id="292" r:id="rId12"/>
    <p:sldId id="266" r:id="rId13"/>
    <p:sldId id="267" r:id="rId14"/>
    <p:sldId id="268" r:id="rId15"/>
    <p:sldId id="269" r:id="rId16"/>
    <p:sldId id="270" r:id="rId17"/>
    <p:sldId id="290" r:id="rId18"/>
    <p:sldId id="273" r:id="rId19"/>
    <p:sldId id="271" r:id="rId20"/>
    <p:sldId id="274" r:id="rId21"/>
    <p:sldId id="294" r:id="rId22"/>
    <p:sldId id="295" r:id="rId23"/>
    <p:sldId id="296" r:id="rId24"/>
    <p:sldId id="293" r:id="rId25"/>
    <p:sldId id="279" r:id="rId26"/>
    <p:sldId id="275" r:id="rId27"/>
    <p:sldId id="297" r:id="rId28"/>
    <p:sldId id="298" r:id="rId29"/>
    <p:sldId id="299" r:id="rId30"/>
    <p:sldId id="276" r:id="rId31"/>
    <p:sldId id="300" r:id="rId32"/>
    <p:sldId id="301" r:id="rId33"/>
    <p:sldId id="278"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289"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B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74" autoAdjust="0"/>
    <p:restoredTop sz="94660"/>
  </p:normalViewPr>
  <p:slideViewPr>
    <p:cSldViewPr snapToGrid="0">
      <p:cViewPr varScale="1">
        <p:scale>
          <a:sx n="76" d="100"/>
          <a:sy n="76" d="100"/>
        </p:scale>
        <p:origin x="636"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4/11/2017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4/11/2017</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6921" y="2052868"/>
            <a:ext cx="8739193" cy="2913065"/>
          </a:xfrm>
          <a:prstGeom prst="rect">
            <a:avLst/>
          </a:prstGeom>
        </p:spPr>
      </p:pic>
    </p:spTree>
    <p:extLst>
      <p:ext uri="{BB962C8B-B14F-4D97-AF65-F5344CB8AC3E}">
        <p14:creationId xmlns:p14="http://schemas.microsoft.com/office/powerpoint/2010/main" val="329637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18" y="606252"/>
            <a:ext cx="10364451" cy="3216883"/>
          </a:xfrm>
        </p:spPr>
        <p:txBody>
          <a:bodyPr>
            <a:normAutofit/>
          </a:bodyPr>
          <a:lstStyle/>
          <a:p>
            <a:r>
              <a:rPr lang="en-US" dirty="0" smtClean="0"/>
              <a:t>Laundry</a:t>
            </a:r>
            <a:br>
              <a:rPr lang="en-US" dirty="0" smtClean="0"/>
            </a:br>
            <a:r>
              <a:rPr lang="en-US" dirty="0" smtClean="0"/>
              <a:t>Service</a:t>
            </a:r>
            <a:br>
              <a:rPr lang="en-US" dirty="0" smtClean="0"/>
            </a:br>
            <a:r>
              <a:rPr lang="en-US" dirty="0" smtClean="0"/>
              <a:t>Receipt</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8" name="Picture 7" descr="bon2"/>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25652" y="481500"/>
            <a:ext cx="3857938" cy="5766899"/>
          </a:xfrm>
          <a:prstGeom prst="rect">
            <a:avLst/>
          </a:prstGeom>
          <a:noFill/>
          <a:ln w="9525">
            <a:solidFill>
              <a:schemeClr val="tx1">
                <a:lumMod val="100000"/>
                <a:lumOff val="0"/>
              </a:schemeClr>
            </a:solidFill>
            <a:miter lim="800000"/>
            <a:headEnd/>
            <a:tailEnd/>
          </a:ln>
        </p:spPr>
      </p:pic>
    </p:spTree>
    <p:extLst>
      <p:ext uri="{BB962C8B-B14F-4D97-AF65-F5344CB8AC3E}">
        <p14:creationId xmlns:p14="http://schemas.microsoft.com/office/powerpoint/2010/main" val="312090697"/>
      </p:ext>
    </p:extLst>
  </p:cSld>
  <p:clrMapOvr>
    <a:masterClrMapping/>
  </p:clrMapOvr>
  <p:transition spd="slow">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118" y="606252"/>
            <a:ext cx="10364451" cy="3216883"/>
          </a:xfrm>
        </p:spPr>
        <p:txBody>
          <a:bodyPr>
            <a:normAutofit/>
          </a:bodyPr>
          <a:lstStyle/>
          <a:p>
            <a:r>
              <a:rPr lang="en-US" dirty="0" smtClean="0"/>
              <a:t>Business</a:t>
            </a:r>
            <a:br>
              <a:rPr lang="en-US" dirty="0" smtClean="0"/>
            </a:br>
            <a:r>
              <a:rPr lang="en-US" dirty="0" smtClean="0"/>
              <a:t>process</a:t>
            </a:r>
            <a:br>
              <a:rPr lang="en-US" dirty="0" smtClean="0"/>
            </a:br>
            <a:r>
              <a:rPr lang="en-US" dirty="0" smtClean="0"/>
              <a:t>WITHOUT</a:t>
            </a:r>
            <a:br>
              <a:rPr lang="en-US" dirty="0" smtClean="0"/>
            </a:br>
            <a:r>
              <a:rPr lang="en-US" dirty="0" smtClean="0"/>
              <a:t>SYSTEM</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7" name="Picture 6" descr="Without System"/>
          <p:cNvPicPr/>
          <p:nvPr/>
        </p:nvPicPr>
        <p:blipFill>
          <a:blip r:embed="rId3">
            <a:extLst>
              <a:ext uri="{28A0092B-C50C-407E-A947-70E740481C1C}">
                <a14:useLocalDpi xmlns:a14="http://schemas.microsoft.com/office/drawing/2010/main" val="0"/>
              </a:ext>
            </a:extLst>
          </a:blip>
          <a:srcRect/>
          <a:stretch>
            <a:fillRect/>
          </a:stretch>
        </p:blipFill>
        <p:spPr bwMode="auto">
          <a:xfrm>
            <a:off x="6905604" y="0"/>
            <a:ext cx="3831965" cy="6858000"/>
          </a:xfrm>
          <a:prstGeom prst="rect">
            <a:avLst/>
          </a:prstGeom>
          <a:noFill/>
          <a:ln>
            <a:noFill/>
          </a:ln>
        </p:spPr>
      </p:pic>
    </p:spTree>
    <p:extLst>
      <p:ext uri="{BB962C8B-B14F-4D97-AF65-F5344CB8AC3E}">
        <p14:creationId xmlns:p14="http://schemas.microsoft.com/office/powerpoint/2010/main" val="4031335603"/>
      </p:ext>
    </p:extLst>
  </p:cSld>
  <p:clrMapOvr>
    <a:masterClrMapping/>
  </p:clrMapOvr>
  <p:transition spd="slow">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planning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8401490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statements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marL="0" indent="0">
              <a:buNone/>
            </a:pPr>
            <a:r>
              <a:rPr lang="en-US" sz="3200" cap="none" dirty="0" smtClean="0"/>
              <a:t>The purpose of the clothe &amp; clean database system is to maintain the data that is used and generated to support and facilitate the company with reliable and real time information.</a:t>
            </a:r>
            <a:endParaRPr lang="en-US" sz="3200" cap="none" dirty="0"/>
          </a:p>
        </p:txBody>
      </p:sp>
    </p:spTree>
    <p:extLst>
      <p:ext uri="{BB962C8B-B14F-4D97-AF65-F5344CB8AC3E}">
        <p14:creationId xmlns:p14="http://schemas.microsoft.com/office/powerpoint/2010/main" val="2387525267"/>
      </p:ext>
    </p:extLst>
  </p:cSld>
  <p:clrMapOvr>
    <a:masterClrMapping/>
  </p:clrMapOvr>
  <p:transition spd="slow">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objectives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4986280" cy="3424107"/>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mtClean="0"/>
              <a:t>To maintain (enter, update, and delete) data on MsMember.</a:t>
            </a:r>
          </a:p>
          <a:p>
            <a:r>
              <a:rPr lang="en-US" smtClean="0"/>
              <a:t>To maintain (enter, update, and delete) data on MsPakaian.</a:t>
            </a:r>
          </a:p>
          <a:p>
            <a:r>
              <a:rPr lang="en-US" smtClean="0"/>
              <a:t>To maintain (enter, update, and delete) data on MsServiceType.</a:t>
            </a:r>
          </a:p>
          <a:p>
            <a:r>
              <a:rPr lang="en-US" smtClean="0"/>
              <a:t>To maintain (enter, update, and delete) data on MsStaff.</a:t>
            </a:r>
          </a:p>
          <a:p>
            <a:r>
              <a:rPr lang="en-US" smtClean="0"/>
              <a:t>To maintain (enter, update, and delete) data on MsStock.</a:t>
            </a:r>
          </a:p>
          <a:p>
            <a:r>
              <a:rPr lang="en-US" smtClean="0"/>
              <a:t>To maintain (enter, update, and delete) data on MsSupplier.</a:t>
            </a:r>
          </a:p>
          <a:p>
            <a:endParaRPr lang="en-US" dirty="0"/>
          </a:p>
        </p:txBody>
      </p:sp>
      <p:sp>
        <p:nvSpPr>
          <p:cNvPr id="7" name="Content Placeholder 2"/>
          <p:cNvSpPr txBox="1">
            <a:spLocks/>
          </p:cNvSpPr>
          <p:nvPr/>
        </p:nvSpPr>
        <p:spPr>
          <a:xfrm>
            <a:off x="6291946" y="2330809"/>
            <a:ext cx="4986280" cy="34241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r>
              <a:rPr lang="en-US" sz="2400" dirty="0" smtClean="0"/>
              <a:t>To display </a:t>
            </a:r>
            <a:r>
              <a:rPr lang="en-US" sz="2400" dirty="0" err="1" smtClean="0"/>
              <a:t>MsMember</a:t>
            </a:r>
            <a:r>
              <a:rPr lang="en-US" sz="2400" dirty="0" smtClean="0"/>
              <a:t>.</a:t>
            </a:r>
          </a:p>
          <a:p>
            <a:r>
              <a:rPr lang="en-US" sz="2400" dirty="0" smtClean="0"/>
              <a:t>To display </a:t>
            </a:r>
            <a:r>
              <a:rPr lang="en-US" sz="2400" dirty="0" err="1" smtClean="0"/>
              <a:t>MsPakaian</a:t>
            </a:r>
            <a:r>
              <a:rPr lang="en-US" sz="2400" dirty="0" smtClean="0"/>
              <a:t>.</a:t>
            </a:r>
          </a:p>
          <a:p>
            <a:r>
              <a:rPr lang="en-US" sz="2400" dirty="0" smtClean="0"/>
              <a:t>To display </a:t>
            </a:r>
            <a:r>
              <a:rPr lang="en-US" sz="2400" dirty="0" err="1" smtClean="0"/>
              <a:t>MsServiceType</a:t>
            </a:r>
            <a:r>
              <a:rPr lang="en-US" sz="2400" dirty="0" smtClean="0"/>
              <a:t>.</a:t>
            </a:r>
          </a:p>
          <a:p>
            <a:r>
              <a:rPr lang="en-US" sz="2400" dirty="0" smtClean="0"/>
              <a:t>To display </a:t>
            </a:r>
            <a:r>
              <a:rPr lang="en-US" sz="2400" dirty="0" err="1" smtClean="0"/>
              <a:t>MsStaff</a:t>
            </a:r>
            <a:r>
              <a:rPr lang="en-US" sz="2400" dirty="0" smtClean="0"/>
              <a:t>.</a:t>
            </a:r>
          </a:p>
          <a:p>
            <a:r>
              <a:rPr lang="en-US" sz="2400" dirty="0" smtClean="0"/>
              <a:t>To display </a:t>
            </a:r>
            <a:r>
              <a:rPr lang="en-US" sz="2400" dirty="0" err="1" smtClean="0"/>
              <a:t>MsStock</a:t>
            </a:r>
            <a:r>
              <a:rPr lang="en-US" sz="2400" dirty="0" smtClean="0"/>
              <a:t>.</a:t>
            </a:r>
          </a:p>
          <a:p>
            <a:r>
              <a:rPr lang="en-US" sz="2400" dirty="0" smtClean="0"/>
              <a:t>To display </a:t>
            </a:r>
            <a:r>
              <a:rPr lang="en-US" sz="2400" dirty="0" err="1" smtClean="0"/>
              <a:t>MsSupplier</a:t>
            </a:r>
            <a:r>
              <a:rPr lang="en-US" sz="2400" dirty="0" smtClean="0"/>
              <a:t>.</a:t>
            </a:r>
          </a:p>
          <a:p>
            <a:endParaRPr lang="en-US" sz="2400" dirty="0" smtClean="0"/>
          </a:p>
          <a:p>
            <a:r>
              <a:rPr lang="en-US" sz="2400" dirty="0" smtClean="0"/>
              <a:t>To generate sales report.</a:t>
            </a:r>
          </a:p>
          <a:p>
            <a:r>
              <a:rPr lang="en-US" sz="2400" dirty="0" smtClean="0"/>
              <a:t>To generate purchases report.</a:t>
            </a:r>
            <a:endParaRPr lang="en-US" sz="2400" dirty="0"/>
          </a:p>
        </p:txBody>
      </p:sp>
    </p:spTree>
    <p:extLst>
      <p:ext uri="{BB962C8B-B14F-4D97-AF65-F5344CB8AC3E}">
        <p14:creationId xmlns:p14="http://schemas.microsoft.com/office/powerpoint/2010/main" val="1668972473"/>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r>
              <a:rPr lang="en-US" sz="3200" b="1" dirty="0"/>
              <a:t>Documentation Needed to Support The Database</a:t>
            </a:r>
          </a:p>
          <a:p>
            <a:pPr lvl="1"/>
            <a:r>
              <a:rPr lang="en-US" sz="3000" dirty="0" smtClean="0"/>
              <a:t>Laundry </a:t>
            </a:r>
            <a:r>
              <a:rPr lang="en-US" sz="3000" dirty="0"/>
              <a:t>service receipt</a:t>
            </a:r>
          </a:p>
          <a:p>
            <a:pPr lvl="1"/>
            <a:r>
              <a:rPr lang="en-US" sz="3000" dirty="0"/>
              <a:t>Registration form</a:t>
            </a:r>
          </a:p>
          <a:p>
            <a:pPr lvl="1"/>
            <a:r>
              <a:rPr lang="en-US" sz="3000" dirty="0"/>
              <a:t>Stock purchase order</a:t>
            </a:r>
          </a:p>
        </p:txBody>
      </p:sp>
    </p:spTree>
    <p:extLst>
      <p:ext uri="{BB962C8B-B14F-4D97-AF65-F5344CB8AC3E}">
        <p14:creationId xmlns:p14="http://schemas.microsoft.com/office/powerpoint/2010/main" val="3639280204"/>
      </p:ext>
    </p:extLst>
  </p:cSld>
  <p:clrMapOvr>
    <a:masterClrMapping/>
  </p:clrMapOvr>
  <p:transition spd="slow">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r>
              <a:rPr lang="en-US" sz="3200" b="1" dirty="0"/>
              <a:t>Data Recorded to The Database</a:t>
            </a:r>
          </a:p>
          <a:p>
            <a:pPr lvl="1"/>
            <a:r>
              <a:rPr lang="en-US" sz="3000" dirty="0"/>
              <a:t>Member data</a:t>
            </a:r>
          </a:p>
          <a:p>
            <a:pPr lvl="1"/>
            <a:r>
              <a:rPr lang="en-US" sz="3000" dirty="0"/>
              <a:t>Staff data</a:t>
            </a:r>
          </a:p>
          <a:p>
            <a:pPr lvl="1"/>
            <a:r>
              <a:rPr lang="en-US" sz="3000" dirty="0"/>
              <a:t>Clothes data</a:t>
            </a:r>
          </a:p>
          <a:p>
            <a:pPr lvl="1"/>
            <a:r>
              <a:rPr lang="en-US" sz="3000" dirty="0"/>
              <a:t>Service type data</a:t>
            </a:r>
          </a:p>
          <a:p>
            <a:pPr lvl="1"/>
            <a:r>
              <a:rPr lang="en-US" sz="3000" dirty="0"/>
              <a:t>Stock data</a:t>
            </a:r>
          </a:p>
          <a:p>
            <a:pPr lvl="1"/>
            <a:r>
              <a:rPr lang="en-US" sz="3000" dirty="0"/>
              <a:t>Supplier data</a:t>
            </a:r>
          </a:p>
        </p:txBody>
      </p:sp>
    </p:spTree>
    <p:extLst>
      <p:ext uri="{BB962C8B-B14F-4D97-AF65-F5344CB8AC3E}">
        <p14:creationId xmlns:p14="http://schemas.microsoft.com/office/powerpoint/2010/main" val="4283686611"/>
      </p:ext>
    </p:extLst>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25" y="618517"/>
            <a:ext cx="10364451" cy="3216883"/>
          </a:xfrm>
        </p:spPr>
        <p:txBody>
          <a:bodyPr>
            <a:normAutofit/>
          </a:bodyPr>
          <a:lstStyle/>
          <a:p>
            <a:r>
              <a:rPr lang="en-US" dirty="0" smtClean="0"/>
              <a:t>Business</a:t>
            </a:r>
            <a:br>
              <a:rPr lang="en-US" dirty="0" smtClean="0"/>
            </a:br>
            <a:r>
              <a:rPr lang="en-US" dirty="0" smtClean="0"/>
              <a:t>process</a:t>
            </a:r>
            <a:br>
              <a:rPr lang="en-US" dirty="0" smtClean="0"/>
            </a:br>
            <a:r>
              <a:rPr lang="en-US" dirty="0" smtClean="0"/>
              <a:t>WITH</a:t>
            </a:r>
            <a:br>
              <a:rPr lang="en-US" dirty="0" smtClean="0"/>
            </a:br>
            <a:r>
              <a:rPr lang="en-US" dirty="0" smtClean="0"/>
              <a:t>SYSTEM</a:t>
            </a:r>
            <a:br>
              <a:rPr lang="en-US" dirty="0" smtClean="0"/>
            </a:b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7" name="Picture 6" descr="with system"/>
          <p:cNvPicPr/>
          <p:nvPr/>
        </p:nvPicPr>
        <p:blipFill>
          <a:blip r:embed="rId3">
            <a:extLst>
              <a:ext uri="{28A0092B-C50C-407E-A947-70E740481C1C}">
                <a14:useLocalDpi xmlns:a14="http://schemas.microsoft.com/office/drawing/2010/main" val="0"/>
              </a:ext>
            </a:extLst>
          </a:blip>
          <a:srcRect/>
          <a:stretch>
            <a:fillRect/>
          </a:stretch>
        </p:blipFill>
        <p:spPr bwMode="auto">
          <a:xfrm>
            <a:off x="6399621" y="0"/>
            <a:ext cx="3409125" cy="6858000"/>
          </a:xfrm>
          <a:prstGeom prst="rect">
            <a:avLst/>
          </a:prstGeom>
          <a:noFill/>
          <a:ln>
            <a:noFill/>
          </a:ln>
        </p:spPr>
      </p:pic>
    </p:spTree>
    <p:extLst>
      <p:ext uri="{BB962C8B-B14F-4D97-AF65-F5344CB8AC3E}">
        <p14:creationId xmlns:p14="http://schemas.microsoft.com/office/powerpoint/2010/main" val="3260408538"/>
      </p:ext>
    </p:extLst>
  </p:cSld>
  <p:clrMapOvr>
    <a:masterClrMapping/>
  </p:clrMapOvr>
  <p:transition spd="slow">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definition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9694757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boundary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7" name="Picture 6" descr="system boundary"/>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4110" y="2040089"/>
            <a:ext cx="7559617" cy="4005547"/>
          </a:xfrm>
          <a:prstGeom prst="rect">
            <a:avLst/>
          </a:prstGeom>
          <a:noFill/>
          <a:ln>
            <a:noFill/>
          </a:ln>
        </p:spPr>
      </p:pic>
    </p:spTree>
    <p:extLst>
      <p:ext uri="{BB962C8B-B14F-4D97-AF65-F5344CB8AC3E}">
        <p14:creationId xmlns:p14="http://schemas.microsoft.com/office/powerpoint/2010/main" val="1300331895"/>
      </p:ext>
    </p:extLst>
  </p:cSld>
  <p:clrMapOvr>
    <a:masterClrMapping/>
  </p:clrMapOvr>
  <p:transition spd="slow">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a:t>
            </a:r>
            <a:r>
              <a:rPr lang="en-US" dirty="0" smtClean="0"/>
              <a:t>1</a:t>
            </a:r>
            <a:endParaRPr lang="en-US" dirty="0"/>
          </a:p>
        </p:txBody>
      </p:sp>
      <p:sp>
        <p:nvSpPr>
          <p:cNvPr id="4" name="Subtitle 2"/>
          <p:cNvSpPr txBox="1">
            <a:spLocks noGrp="1"/>
          </p:cNvSpPr>
          <p:nvPr>
            <p:ph sz="quarter" idx="13"/>
          </p:nvPr>
        </p:nvSpPr>
        <p:spPr>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000"/>
              </a:spcBef>
              <a:buClr>
                <a:schemeClr val="tx1"/>
              </a:buClr>
              <a:buFont typeface="Arial" panose="020B0604020202020204" pitchFamily="34" charset="0"/>
              <a:buNone/>
              <a:defRPr sz="2200" kern="1200" cap="all" baseline="0">
                <a:solidFill>
                  <a:schemeClr val="bg1">
                    <a:lumMod val="50000"/>
                  </a:schemeClr>
                </a:solidFill>
                <a:effectLst/>
                <a:latin typeface="+mn-lt"/>
                <a:ea typeface="+mn-ea"/>
                <a:cs typeface="+mn-cs"/>
              </a:defRPr>
            </a:lvl1pPr>
            <a:lvl2pPr marL="457200" indent="0" algn="ctr" defTabSz="914400" rtl="0" eaLnBrk="1" latinLnBrk="0" hangingPunct="1">
              <a:lnSpc>
                <a:spcPct val="120000"/>
              </a:lnSpc>
              <a:spcBef>
                <a:spcPts val="500"/>
              </a:spcBef>
              <a:buClr>
                <a:schemeClr val="tx1"/>
              </a:buClr>
              <a:buFont typeface="Arial" panose="020B0604020202020204" pitchFamily="34" charset="0"/>
              <a:buNone/>
              <a:defRPr sz="2000" kern="1200" cap="all"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tx1"/>
              </a:buClr>
              <a:buFont typeface="Arial" panose="020B0604020202020204" pitchFamily="34" charset="0"/>
              <a:buNone/>
              <a:defRPr sz="1800" kern="1200" cap="all" baseline="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tx1"/>
              </a:buClr>
              <a:buFont typeface="Arial" panose="020B0604020202020204" pitchFamily="34" charset="0"/>
              <a:buNone/>
              <a:defRPr sz="1600" kern="1200" cap="all" baseline="0">
                <a:solidFill>
                  <a:schemeClr val="tx1"/>
                </a:solidFill>
                <a:effectLst/>
                <a:latin typeface="+mn-lt"/>
                <a:ea typeface="+mn-ea"/>
                <a:cs typeface="+mn-cs"/>
              </a:defRPr>
            </a:lvl9pPr>
          </a:lstStyle>
          <a:p>
            <a:pPr>
              <a:lnSpc>
                <a:spcPct val="100000"/>
              </a:lnSpc>
            </a:pPr>
            <a:r>
              <a:rPr lang="en-US" sz="2800" dirty="0" smtClean="0">
                <a:solidFill>
                  <a:schemeClr val="tx1"/>
                </a:solidFill>
                <a:latin typeface="+mj-lt"/>
              </a:rPr>
              <a:t>DWI </a:t>
            </a:r>
            <a:r>
              <a:rPr lang="en-US" sz="2800" dirty="0" err="1" smtClean="0">
                <a:solidFill>
                  <a:schemeClr val="tx1"/>
                </a:solidFill>
                <a:latin typeface="+mj-lt"/>
              </a:rPr>
              <a:t>Hardiyanto</a:t>
            </a:r>
            <a:r>
              <a:rPr lang="en-US" sz="2800" dirty="0" smtClean="0">
                <a:solidFill>
                  <a:schemeClr val="tx1"/>
                </a:solidFill>
                <a:latin typeface="+mj-lt"/>
              </a:rPr>
              <a:t>		</a:t>
            </a:r>
            <a:r>
              <a:rPr lang="en-US" sz="2800" dirty="0" smtClean="0">
                <a:solidFill>
                  <a:schemeClr val="tx1"/>
                </a:solidFill>
                <a:latin typeface="+mj-lt"/>
              </a:rPr>
              <a:t>	- 1901517516</a:t>
            </a:r>
            <a:endParaRPr lang="en-US" sz="2800" dirty="0" smtClean="0">
              <a:solidFill>
                <a:schemeClr val="tx1"/>
              </a:solidFill>
              <a:latin typeface="+mj-lt"/>
            </a:endParaRPr>
          </a:p>
          <a:p>
            <a:pPr>
              <a:lnSpc>
                <a:spcPct val="100000"/>
              </a:lnSpc>
            </a:pPr>
            <a:r>
              <a:rPr lang="en-US" sz="2800" dirty="0" smtClean="0">
                <a:solidFill>
                  <a:schemeClr val="tx1"/>
                </a:solidFill>
                <a:latin typeface="+mj-lt"/>
              </a:rPr>
              <a:t>GIAN KURNADI </a:t>
            </a:r>
            <a:r>
              <a:rPr lang="en-US" sz="2800" dirty="0" smtClean="0">
                <a:solidFill>
                  <a:schemeClr val="tx1"/>
                </a:solidFill>
                <a:latin typeface="+mj-lt"/>
              </a:rPr>
              <a:t>		</a:t>
            </a:r>
            <a:r>
              <a:rPr lang="en-US" sz="2800" dirty="0" smtClean="0">
                <a:solidFill>
                  <a:schemeClr val="tx1"/>
                </a:solidFill>
                <a:latin typeface="+mj-lt"/>
              </a:rPr>
              <a:t>	- </a:t>
            </a:r>
            <a:r>
              <a:rPr lang="en-US" sz="2800" dirty="0" smtClean="0">
                <a:solidFill>
                  <a:schemeClr val="tx1"/>
                </a:solidFill>
                <a:latin typeface="+mj-lt"/>
              </a:rPr>
              <a:t>1901484865</a:t>
            </a:r>
          </a:p>
          <a:p>
            <a:pPr>
              <a:lnSpc>
                <a:spcPct val="100000"/>
              </a:lnSpc>
            </a:pPr>
            <a:r>
              <a:rPr lang="en-US" sz="2800" dirty="0" smtClean="0">
                <a:solidFill>
                  <a:schemeClr val="tx1"/>
                </a:solidFill>
              </a:rPr>
              <a:t>IHSAN IBRAHIM PASHA		</a:t>
            </a:r>
            <a:r>
              <a:rPr lang="en-US" sz="2800" dirty="0">
                <a:solidFill>
                  <a:schemeClr val="tx1"/>
                </a:solidFill>
              </a:rPr>
              <a:t>- </a:t>
            </a:r>
            <a:r>
              <a:rPr lang="en-US" sz="2800" dirty="0" smtClean="0">
                <a:solidFill>
                  <a:schemeClr val="tx1"/>
                </a:solidFill>
              </a:rPr>
              <a:t>1901495755</a:t>
            </a:r>
          </a:p>
          <a:p>
            <a:pPr>
              <a:lnSpc>
                <a:spcPct val="100000"/>
              </a:lnSpc>
            </a:pPr>
            <a:r>
              <a:rPr lang="en-US" sz="2800" dirty="0" smtClean="0">
                <a:solidFill>
                  <a:schemeClr val="tx1"/>
                </a:solidFill>
                <a:latin typeface="+mj-lt"/>
              </a:rPr>
              <a:t>MERY </a:t>
            </a:r>
            <a:r>
              <a:rPr lang="en-US" sz="2800" dirty="0" smtClean="0">
                <a:solidFill>
                  <a:schemeClr val="tx1"/>
                </a:solidFill>
                <a:latin typeface="+mj-lt"/>
              </a:rPr>
              <a:t>ANGELYA 		</a:t>
            </a:r>
            <a:r>
              <a:rPr lang="en-US" sz="2800" dirty="0" smtClean="0">
                <a:solidFill>
                  <a:schemeClr val="tx1"/>
                </a:solidFill>
                <a:latin typeface="+mj-lt"/>
              </a:rPr>
              <a:t>	- 1901460026</a:t>
            </a:r>
          </a:p>
          <a:p>
            <a:pPr>
              <a:lnSpc>
                <a:spcPct val="100000"/>
              </a:lnSpc>
            </a:pPr>
            <a:r>
              <a:rPr lang="en-US" sz="2800" dirty="0" smtClean="0">
                <a:solidFill>
                  <a:schemeClr val="tx1"/>
                </a:solidFill>
              </a:rPr>
              <a:t>SHAFIA RISA ANANDA</a:t>
            </a:r>
            <a:r>
              <a:rPr lang="en-US" sz="2800" dirty="0">
                <a:solidFill>
                  <a:schemeClr val="tx1"/>
                </a:solidFill>
              </a:rPr>
              <a:t>		- </a:t>
            </a:r>
            <a:r>
              <a:rPr lang="en-US" sz="2800" dirty="0" smtClean="0">
                <a:solidFill>
                  <a:schemeClr val="tx1"/>
                </a:solidFill>
              </a:rPr>
              <a:t>1901517926</a:t>
            </a:r>
          </a:p>
          <a:p>
            <a:pPr>
              <a:lnSpc>
                <a:spcPct val="100000"/>
              </a:lnSpc>
            </a:pPr>
            <a:r>
              <a:rPr lang="en-US" sz="2800" dirty="0" err="1" smtClean="0">
                <a:solidFill>
                  <a:schemeClr val="tx1"/>
                </a:solidFill>
                <a:latin typeface="+mj-lt"/>
              </a:rPr>
              <a:t>STEFanus</a:t>
            </a:r>
            <a:r>
              <a:rPr lang="en-US" sz="2800" dirty="0" smtClean="0">
                <a:solidFill>
                  <a:schemeClr val="tx1"/>
                </a:solidFill>
                <a:latin typeface="+mj-lt"/>
              </a:rPr>
              <a:t> </a:t>
            </a:r>
            <a:r>
              <a:rPr lang="en-US" sz="2800" dirty="0" err="1" smtClean="0">
                <a:solidFill>
                  <a:schemeClr val="tx1"/>
                </a:solidFill>
                <a:latin typeface="+mj-lt"/>
              </a:rPr>
              <a:t>jemmy</a:t>
            </a:r>
            <a:r>
              <a:rPr lang="en-US" sz="2800" dirty="0" smtClean="0">
                <a:solidFill>
                  <a:schemeClr val="tx1"/>
                </a:solidFill>
                <a:latin typeface="+mj-lt"/>
              </a:rPr>
              <a:t> </a:t>
            </a:r>
            <a:r>
              <a:rPr lang="en-US" sz="2800" dirty="0" err="1" smtClean="0">
                <a:solidFill>
                  <a:schemeClr val="tx1"/>
                </a:solidFill>
                <a:latin typeface="+mj-lt"/>
              </a:rPr>
              <a:t>handira</a:t>
            </a:r>
            <a:r>
              <a:rPr lang="en-US" sz="2800" dirty="0" smtClean="0">
                <a:solidFill>
                  <a:schemeClr val="tx1"/>
                </a:solidFill>
                <a:latin typeface="+mj-lt"/>
              </a:rPr>
              <a:t>	</a:t>
            </a:r>
            <a:r>
              <a:rPr lang="en-US" sz="2800" dirty="0">
                <a:solidFill>
                  <a:schemeClr val="tx1"/>
                </a:solidFill>
                <a:latin typeface="+mj-lt"/>
              </a:rPr>
              <a:t>- </a:t>
            </a:r>
            <a:r>
              <a:rPr lang="en-US" sz="2800" dirty="0" smtClean="0">
                <a:solidFill>
                  <a:schemeClr val="tx1"/>
                </a:solidFill>
                <a:latin typeface="+mj-lt"/>
              </a:rPr>
              <a:t>1901467764</a:t>
            </a:r>
          </a:p>
          <a:p>
            <a:pPr>
              <a:lnSpc>
                <a:spcPct val="80000"/>
              </a:lnSpc>
            </a:pPr>
            <a:endParaRPr lang="en-US" sz="1050" b="1" dirty="0">
              <a:solidFill>
                <a:schemeClr val="tx1"/>
              </a:solidFill>
              <a:latin typeface="Raleway" panose="020B0503030101060003" pitchFamily="34" charset="0"/>
            </a:endParaRPr>
          </a:p>
        </p:txBody>
      </p:sp>
    </p:spTree>
    <p:extLst>
      <p:ext uri="{BB962C8B-B14F-4D97-AF65-F5344CB8AC3E}">
        <p14:creationId xmlns:p14="http://schemas.microsoft.com/office/powerpoint/2010/main" val="268369469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collection and analysis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737069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Centralized </a:t>
            </a:r>
            <a:r>
              <a:rPr lang="en-US" dirty="0" smtClean="0"/>
              <a:t>Approach</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r>
              <a:rPr lang="en-US" sz="3200" cap="none" dirty="0" smtClean="0"/>
              <a:t>The approach that is used for the database’s requirement collection and analysis is centralized approach. All the requirements for each user view are merged into a single list of requirements for the C&amp;C laundry’s database system. During the database design stage, a logical data model representing all user views is created. Basically, we collate the requirements for different user views into a single list of requirements. Then, a data model representing all user views is created in the database design stage.</a:t>
            </a:r>
            <a:endParaRPr lang="en-US" sz="3000" cap="none" dirty="0"/>
          </a:p>
        </p:txBody>
      </p:sp>
    </p:spTree>
    <p:extLst>
      <p:ext uri="{BB962C8B-B14F-4D97-AF65-F5344CB8AC3E}">
        <p14:creationId xmlns:p14="http://schemas.microsoft.com/office/powerpoint/2010/main" val="3615790107"/>
      </p:ext>
    </p:extLst>
  </p:cSld>
  <p:clrMapOvr>
    <a:masterClrMapping/>
  </p:clrMapOvr>
  <p:transition spd="slow">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Cross-reference of User Views </a:t>
            </a:r>
            <a:r>
              <a:rPr lang="en-US" dirty="0" smtClean="0"/>
              <a:t/>
            </a:r>
            <a:br>
              <a:rPr lang="en-US" dirty="0" smtClean="0"/>
            </a:br>
            <a:r>
              <a:rPr lang="en-US" dirty="0" smtClean="0"/>
              <a:t>with </a:t>
            </a:r>
            <a:r>
              <a:rPr lang="en-US" dirty="0"/>
              <a:t>the Main Types of Data </a:t>
            </a:r>
            <a:r>
              <a:rPr lang="en-US" dirty="0" smtClean="0"/>
              <a:t/>
            </a:r>
            <a:br>
              <a:rPr lang="en-US" dirty="0" smtClean="0"/>
            </a:br>
            <a:r>
              <a:rPr lang="en-US" dirty="0" smtClean="0"/>
              <a:t>Used </a:t>
            </a:r>
            <a:r>
              <a:rPr lang="en-US" dirty="0"/>
              <a:t>by Each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endParaRPr lang="en-US" sz="3000" cap="none" dirty="0"/>
          </a:p>
        </p:txBody>
      </p:sp>
      <p:graphicFrame>
        <p:nvGraphicFramePr>
          <p:cNvPr id="5" name="Table 4"/>
          <p:cNvGraphicFramePr>
            <a:graphicFrameLocks noGrp="1"/>
          </p:cNvGraphicFramePr>
          <p:nvPr>
            <p:extLst>
              <p:ext uri="{D42A27DB-BD31-4B8C-83A1-F6EECF244321}">
                <p14:modId xmlns:p14="http://schemas.microsoft.com/office/powerpoint/2010/main" val="1106977304"/>
              </p:ext>
            </p:extLst>
          </p:nvPr>
        </p:nvGraphicFramePr>
        <p:xfrm>
          <a:off x="1822313" y="2330810"/>
          <a:ext cx="8543070" cy="4138368"/>
        </p:xfrm>
        <a:graphic>
          <a:graphicData uri="http://schemas.openxmlformats.org/drawingml/2006/table">
            <a:tbl>
              <a:tblPr firstRow="1" firstCol="1" bandRow="1">
                <a:tableStyleId>{5C22544A-7EE6-4342-B048-85BDC9FD1C3A}</a:tableStyleId>
              </a:tblPr>
              <a:tblGrid>
                <a:gridCol w="2429237"/>
                <a:gridCol w="2099528"/>
                <a:gridCol w="1974466"/>
                <a:gridCol w="2039839"/>
              </a:tblGrid>
              <a:tr h="270399">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Staff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Owner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270399">
                <a:tc>
                  <a:txBody>
                    <a:bodyPr/>
                    <a:lstStyle/>
                    <a:p>
                      <a:pPr marL="0" marR="0" algn="ctr">
                        <a:lnSpc>
                          <a:spcPct val="115000"/>
                        </a:lnSpc>
                        <a:spcBef>
                          <a:spcPts val="0"/>
                        </a:spcBef>
                        <a:spcAft>
                          <a:spcPts val="0"/>
                        </a:spcAft>
                      </a:pPr>
                      <a:r>
                        <a:rPr lang="en-US" sz="1600">
                          <a:effectLst/>
                        </a:rPr>
                        <a:t>TrLaundry</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MsMember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MsPakaian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TrLaundryDetail</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MsServiceType</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MsStaff</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MsStock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TrStock</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r h="447192">
                <a:tc>
                  <a:txBody>
                    <a:bodyPr/>
                    <a:lstStyle/>
                    <a:p>
                      <a:pPr marL="0" marR="0" algn="ctr">
                        <a:lnSpc>
                          <a:spcPct val="115000"/>
                        </a:lnSpc>
                        <a:spcBef>
                          <a:spcPts val="0"/>
                        </a:spcBef>
                        <a:spcAft>
                          <a:spcPts val="0"/>
                        </a:spcAft>
                      </a:pPr>
                      <a:r>
                        <a:rPr lang="en-US" sz="1600">
                          <a:effectLst/>
                        </a:rPr>
                        <a:t>MsSupplier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 </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a:effectLst/>
                        </a:rPr>
                        <a:t>✓</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c>
                  <a:txBody>
                    <a:bodyPr/>
                    <a:lstStyle/>
                    <a:p>
                      <a:pPr marL="0" marR="0" algn="ctr">
                        <a:lnSpc>
                          <a:spcPct val="115000"/>
                        </a:lnSpc>
                        <a:spcBef>
                          <a:spcPts val="0"/>
                        </a:spcBef>
                        <a:spcAft>
                          <a:spcPts val="0"/>
                        </a:spcAft>
                      </a:pPr>
                      <a:r>
                        <a:rPr lang="en-US" sz="1600" dirty="0">
                          <a:effectLst/>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102324" marR="102324" marT="0" marB="0" anchor="ctr"/>
                </a:tc>
              </a:tr>
            </a:tbl>
          </a:graphicData>
        </a:graphic>
      </p:graphicFrame>
    </p:spTree>
    <p:extLst>
      <p:ext uri="{BB962C8B-B14F-4D97-AF65-F5344CB8AC3E}">
        <p14:creationId xmlns:p14="http://schemas.microsoft.com/office/powerpoint/2010/main" val="207310311"/>
      </p:ext>
    </p:extLst>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853" y="2224482"/>
            <a:ext cx="10364451" cy="1596177"/>
          </a:xfrm>
        </p:spPr>
        <p:txBody>
          <a:bodyPr/>
          <a:lstStyle/>
          <a:p>
            <a:pPr lvl="0"/>
            <a:r>
              <a:rPr lang="en-US" dirty="0"/>
              <a:t>Major User Views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lvl="0"/>
            <a:endParaRPr lang="en-US" sz="3000" cap="none" dirty="0"/>
          </a:p>
        </p:txBody>
      </p:sp>
      <p:graphicFrame>
        <p:nvGraphicFramePr>
          <p:cNvPr id="3" name="Table 2"/>
          <p:cNvGraphicFramePr>
            <a:graphicFrameLocks noGrp="1"/>
          </p:cNvGraphicFramePr>
          <p:nvPr>
            <p:extLst>
              <p:ext uri="{D42A27DB-BD31-4B8C-83A1-F6EECF244321}">
                <p14:modId xmlns:p14="http://schemas.microsoft.com/office/powerpoint/2010/main" val="1537822153"/>
              </p:ext>
            </p:extLst>
          </p:nvPr>
        </p:nvGraphicFramePr>
        <p:xfrm>
          <a:off x="5073382" y="0"/>
          <a:ext cx="7118618" cy="6870192"/>
        </p:xfrm>
        <a:graphic>
          <a:graphicData uri="http://schemas.openxmlformats.org/drawingml/2006/table">
            <a:tbl>
              <a:tblPr firstRow="1" firstCol="1" bandRow="1">
                <a:tableStyleId>{5C22544A-7EE6-4342-B048-85BDC9FD1C3A}</a:tableStyleId>
              </a:tblPr>
              <a:tblGrid>
                <a:gridCol w="1726038"/>
                <a:gridCol w="1348145"/>
                <a:gridCol w="1348145"/>
                <a:gridCol w="1348145"/>
                <a:gridCol w="1348145"/>
              </a:tblGrid>
              <a:tr h="244929">
                <a:tc>
                  <a:txBody>
                    <a:bodyPr/>
                    <a:lstStyle/>
                    <a:p>
                      <a:pPr marL="0" marR="0" algn="ctr">
                        <a:lnSpc>
                          <a:spcPct val="115000"/>
                        </a:lnSpc>
                        <a:spcBef>
                          <a:spcPts val="0"/>
                        </a:spcBef>
                        <a:spcAft>
                          <a:spcPts val="0"/>
                        </a:spcAft>
                      </a:pPr>
                      <a:r>
                        <a:rPr lang="en-US" sz="1400">
                          <a:effectLst/>
                        </a:rPr>
                        <a:t>Data</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Access Type</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Member</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Staff</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Owner</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TrLaundry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MsMember</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dirty="0">
                          <a:effectLst/>
                        </a:rPr>
                        <a:t> </a:t>
                      </a:r>
                      <a:endParaRPr lang="en-US" sz="1400" dirty="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dirty="0">
                          <a:effectLst/>
                        </a:rPr>
                        <a:t>X</a:t>
                      </a:r>
                      <a:endParaRPr lang="en-US" sz="1400" dirty="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dirty="0">
                          <a:effectLst/>
                        </a:rPr>
                        <a:t>X</a:t>
                      </a:r>
                      <a:endParaRPr lang="en-US" sz="1400" dirty="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a:lnSpc>
                          <a:spcPct val="107000"/>
                        </a:lnSpc>
                      </a:pPr>
                      <a:endParaRPr lang="en-US" sz="1200">
                        <a:effectLst/>
                        <a:latin typeface="Calibri" panose="020F0502020204030204" pitchFamily="34"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MsPakaian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TrLaundryDetail</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MsServiceType</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MsStaff</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MsStock</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TrStock</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Maintain</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gn="ctr">
                        <a:lnSpc>
                          <a:spcPct val="115000"/>
                        </a:lnSpc>
                        <a:spcBef>
                          <a:spcPts val="0"/>
                        </a:spcBef>
                        <a:spcAft>
                          <a:spcPts val="0"/>
                        </a:spcAft>
                      </a:pPr>
                      <a:r>
                        <a:rPr lang="en-US" sz="1400">
                          <a:effectLst/>
                        </a:rPr>
                        <a:t>MsSupplier</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Query</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X</a:t>
                      </a:r>
                      <a:endParaRPr lang="en-US" sz="1400">
                        <a:effectLst/>
                        <a:latin typeface="Times New Roman" panose="02020603050405020304" pitchFamily="18" charset="0"/>
                        <a:ea typeface="Times New Roman" panose="02020603050405020304" pitchFamily="18" charset="0"/>
                      </a:endParaRPr>
                    </a:p>
                  </a:txBody>
                  <a:tcPr marL="79869" marR="79869" marT="0" marB="0" anchor="b"/>
                </a:tc>
              </a:tr>
              <a:tr h="244929">
                <a:tc>
                  <a:txBody>
                    <a:bodyPr/>
                    <a:lstStyle/>
                    <a:p>
                      <a:pPr marL="0" marR="0">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nSpc>
                          <a:spcPct val="115000"/>
                        </a:lnSpc>
                        <a:spcBef>
                          <a:spcPts val="0"/>
                        </a:spcBef>
                        <a:spcAft>
                          <a:spcPts val="0"/>
                        </a:spcAft>
                      </a:pPr>
                      <a:r>
                        <a:rPr lang="en-US" sz="1400">
                          <a:effectLst/>
                        </a:rPr>
                        <a:t>Report</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a:effectLst/>
                        </a:rPr>
                        <a:t> </a:t>
                      </a:r>
                      <a:endParaRPr lang="en-US" sz="1400">
                        <a:effectLst/>
                        <a:latin typeface="Times New Roman" panose="02020603050405020304" pitchFamily="18" charset="0"/>
                        <a:ea typeface="Times New Roman" panose="02020603050405020304" pitchFamily="18" charset="0"/>
                      </a:endParaRPr>
                    </a:p>
                  </a:txBody>
                  <a:tcPr marL="79869" marR="79869" marT="0" marB="0" anchor="b"/>
                </a:tc>
                <a:tc>
                  <a:txBody>
                    <a:bodyPr/>
                    <a:lstStyle/>
                    <a:p>
                      <a:pPr marL="0" marR="0" algn="ctr">
                        <a:lnSpc>
                          <a:spcPct val="115000"/>
                        </a:lnSpc>
                        <a:spcBef>
                          <a:spcPts val="0"/>
                        </a:spcBef>
                        <a:spcAft>
                          <a:spcPts val="0"/>
                        </a:spcAft>
                      </a:pPr>
                      <a:r>
                        <a:rPr lang="en-US" sz="1400" dirty="0">
                          <a:effectLst/>
                        </a:rPr>
                        <a:t>X</a:t>
                      </a:r>
                      <a:endParaRPr lang="en-US" sz="1400" dirty="0">
                        <a:effectLst/>
                        <a:latin typeface="Times New Roman" panose="02020603050405020304" pitchFamily="18" charset="0"/>
                        <a:ea typeface="Times New Roman" panose="02020603050405020304" pitchFamily="18" charset="0"/>
                      </a:endParaRPr>
                    </a:p>
                  </a:txBody>
                  <a:tcPr marL="79869" marR="79869" marT="0" marB="0" anchor="b"/>
                </a:tc>
              </a:tr>
            </a:tbl>
          </a:graphicData>
        </a:graphic>
      </p:graphicFrame>
    </p:spTree>
    <p:extLst>
      <p:ext uri="{BB962C8B-B14F-4D97-AF65-F5344CB8AC3E}">
        <p14:creationId xmlns:p14="http://schemas.microsoft.com/office/powerpoint/2010/main" val="3969421240"/>
      </p:ext>
    </p:extLst>
  </p:cSld>
  <p:clrMapOvr>
    <a:masterClrMapping/>
  </p:clrMapOvr>
  <p:transition spd="slow">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design</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752214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conceptual database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19458" name="Picture 2" descr="CONCEPTU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462" y="1835150"/>
            <a:ext cx="8663387" cy="488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0533377"/>
      </p:ext>
    </p:extLst>
  </p:cSld>
  <p:clrMapOvr>
    <a:masterClrMapping/>
  </p:clrMapOvr>
  <p:transition spd="slow">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Logical </a:t>
            </a:r>
            <a:r>
              <a:rPr lang="en-US" dirty="0" err="1" smtClean="0"/>
              <a:t>er</a:t>
            </a:r>
            <a:r>
              <a:rPr lang="en-US" dirty="0" smtClean="0"/>
              <a:t> modeling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459108" y="-1209413"/>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7" name="Picture 6" descr="LOGICAL"/>
          <p:cNvPicPr/>
          <p:nvPr/>
        </p:nvPicPr>
        <p:blipFill>
          <a:blip r:embed="rId3">
            <a:extLst>
              <a:ext uri="{28A0092B-C50C-407E-A947-70E740481C1C}">
                <a14:useLocalDpi xmlns:a14="http://schemas.microsoft.com/office/drawing/2010/main" val="0"/>
              </a:ext>
            </a:extLst>
          </a:blip>
          <a:srcRect/>
          <a:stretch>
            <a:fillRect/>
          </a:stretch>
        </p:blipFill>
        <p:spPr bwMode="auto">
          <a:xfrm>
            <a:off x="2840662" y="1752130"/>
            <a:ext cx="8350480" cy="4885781"/>
          </a:xfrm>
          <a:prstGeom prst="rect">
            <a:avLst/>
          </a:prstGeom>
          <a:noFill/>
          <a:ln>
            <a:noFill/>
          </a:ln>
        </p:spPr>
      </p:pic>
    </p:spTree>
    <p:extLst>
      <p:ext uri="{BB962C8B-B14F-4D97-AF65-F5344CB8AC3E}">
        <p14:creationId xmlns:p14="http://schemas.microsoft.com/office/powerpoint/2010/main" val="219804709"/>
      </p:ext>
    </p:extLst>
  </p:cSld>
  <p:clrMapOvr>
    <a:masterClrMapping/>
  </p:clrMapOvr>
  <p:transition spd="slow">
    <p:comb/>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database design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459108" y="-1209413"/>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pic>
        <p:nvPicPr>
          <p:cNvPr id="8" name="Picture 7" descr="C:\Users\Stella\AppData\Local\Microsoft\Windows\INetCache\Content.Word\PHYSICAL.JPG"/>
          <p:cNvPicPr/>
          <p:nvPr/>
        </p:nvPicPr>
        <p:blipFill>
          <a:blip r:embed="rId3">
            <a:extLst>
              <a:ext uri="{28A0092B-C50C-407E-A947-70E740481C1C}">
                <a14:useLocalDpi xmlns:a14="http://schemas.microsoft.com/office/drawing/2010/main" val="0"/>
              </a:ext>
            </a:extLst>
          </a:blip>
          <a:srcRect/>
          <a:stretch>
            <a:fillRect/>
          </a:stretch>
        </p:blipFill>
        <p:spPr bwMode="auto">
          <a:xfrm>
            <a:off x="463459" y="2153542"/>
            <a:ext cx="11293112" cy="4678501"/>
          </a:xfrm>
          <a:prstGeom prst="rect">
            <a:avLst/>
          </a:prstGeom>
          <a:noFill/>
          <a:ln>
            <a:noFill/>
          </a:ln>
        </p:spPr>
      </p:pic>
    </p:spTree>
    <p:extLst>
      <p:ext uri="{BB962C8B-B14F-4D97-AF65-F5344CB8AC3E}">
        <p14:creationId xmlns:p14="http://schemas.microsoft.com/office/powerpoint/2010/main" val="2976358590"/>
      </p:ext>
    </p:extLst>
  </p:cSld>
  <p:clrMapOvr>
    <a:masterClrMapping/>
  </p:clrMapOvr>
  <p:transition spd="slow">
    <p:comb/>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1311" y="2752116"/>
            <a:ext cx="10364451" cy="1596177"/>
          </a:xfrm>
        </p:spPr>
        <p:txBody>
          <a:bodyPr/>
          <a:lstStyle/>
          <a:p>
            <a:pPr lvl="0"/>
            <a:r>
              <a:rPr lang="en-US" dirty="0"/>
              <a:t>Cross-Referencing </a:t>
            </a:r>
            <a:r>
              <a:rPr lang="en-US" dirty="0" smtClean="0"/>
              <a:t/>
            </a:r>
            <a:br>
              <a:rPr lang="en-US" dirty="0" smtClean="0"/>
            </a:br>
            <a:r>
              <a:rPr lang="en-US" dirty="0" smtClean="0"/>
              <a:t>Transactions </a:t>
            </a:r>
            <a:br>
              <a:rPr lang="en-US" dirty="0" smtClean="0"/>
            </a:br>
            <a:r>
              <a:rPr lang="en-US" dirty="0" smtClean="0"/>
              <a:t>and </a:t>
            </a:r>
            <a:r>
              <a:rPr lang="en-US" dirty="0"/>
              <a:t>Relations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459108" y="-1209413"/>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2369454922"/>
              </p:ext>
            </p:extLst>
          </p:nvPr>
        </p:nvGraphicFramePr>
        <p:xfrm>
          <a:off x="5430531" y="0"/>
          <a:ext cx="6653238" cy="6858001"/>
        </p:xfrm>
        <a:graphic>
          <a:graphicData uri="http://schemas.openxmlformats.org/drawingml/2006/table">
            <a:tbl>
              <a:tblPr firstRow="1" firstCol="1" bandRow="1">
                <a:tableStyleId>{5C22544A-7EE6-4342-B048-85BDC9FD1C3A}</a:tableStyleId>
              </a:tblPr>
              <a:tblGrid>
                <a:gridCol w="1185989"/>
                <a:gridCol w="338173"/>
                <a:gridCol w="338854"/>
                <a:gridCol w="340895"/>
                <a:gridCol w="340895"/>
                <a:gridCol w="339534"/>
                <a:gridCol w="339534"/>
                <a:gridCol w="342256"/>
                <a:gridCol w="342256"/>
                <a:gridCol w="339534"/>
                <a:gridCol w="339534"/>
                <a:gridCol w="342938"/>
                <a:gridCol w="342938"/>
                <a:gridCol w="340213"/>
                <a:gridCol w="340213"/>
                <a:gridCol w="349741"/>
                <a:gridCol w="349741"/>
              </a:tblGrid>
              <a:tr h="311200">
                <a:tc rowSpan="2">
                  <a:txBody>
                    <a:bodyPr/>
                    <a:lstStyle/>
                    <a:p>
                      <a:pPr marL="0" marR="0" algn="ctr">
                        <a:spcBef>
                          <a:spcPts val="0"/>
                        </a:spcBef>
                        <a:spcAft>
                          <a:spcPts val="0"/>
                        </a:spcAft>
                      </a:pPr>
                      <a:r>
                        <a:rPr lang="en-US" sz="1200">
                          <a:effectLst/>
                        </a:rPr>
                        <a:t>Transaction/ Relation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gridSpan="4">
                  <a:txBody>
                    <a:bodyPr/>
                    <a:lstStyle/>
                    <a:p>
                      <a:pPr marL="0" marR="0" algn="ctr">
                        <a:spcBef>
                          <a:spcPts val="0"/>
                        </a:spcBef>
                        <a:spcAft>
                          <a:spcPts val="0"/>
                        </a:spcAft>
                      </a:pPr>
                      <a:r>
                        <a:rPr lang="en-US" sz="1200">
                          <a:effectLst/>
                        </a:rPr>
                        <a:t>View Transaction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Manage Member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Manage Staff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Manage Supplier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322119">
                <a:tc vMerge="1">
                  <a:txBody>
                    <a:bodyPr/>
                    <a:lstStyle/>
                    <a:p>
                      <a:endParaRPr lang="en-US"/>
                    </a:p>
                  </a:txBody>
                  <a:tcP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TrLaundry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MsMember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MsServiceType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TrLaundryDetail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MsPakaian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MsStaff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MsSupplier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rowSpan="2">
                  <a:txBody>
                    <a:bodyPr/>
                    <a:lstStyle/>
                    <a:p>
                      <a:pPr marL="0" marR="0" algn="ctr">
                        <a:spcBef>
                          <a:spcPts val="0"/>
                        </a:spcBef>
                        <a:spcAft>
                          <a:spcPts val="0"/>
                        </a:spcAft>
                      </a:pPr>
                      <a:r>
                        <a:rPr lang="en-US" sz="1200">
                          <a:effectLst/>
                        </a:rPr>
                        <a:t>Transaction/ Relation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gridSpan="4">
                  <a:txBody>
                    <a:bodyPr/>
                    <a:lstStyle/>
                    <a:p>
                      <a:pPr marL="0" marR="0" algn="ctr">
                        <a:spcBef>
                          <a:spcPts val="0"/>
                        </a:spcBef>
                        <a:spcAft>
                          <a:spcPts val="0"/>
                        </a:spcAft>
                      </a:pPr>
                      <a:r>
                        <a:rPr lang="en-US" sz="1200">
                          <a:effectLst/>
                        </a:rPr>
                        <a:t>Data 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Register Member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Order Laundry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1200">
                          <a:effectLst/>
                        </a:rPr>
                        <a:t>Update 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322119">
                <a:tc vMerge="1">
                  <a:txBody>
                    <a:bodyPr/>
                    <a:lstStyle/>
                    <a:p>
                      <a:endParaRPr lang="en-US"/>
                    </a:p>
                  </a:txBody>
                  <a:tcP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U</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TrLaundry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MsMember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MsServiceType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TrLaundryDetail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MsPakaian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MsStaff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TrStock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11200">
                <a:tc>
                  <a:txBody>
                    <a:bodyPr/>
                    <a:lstStyle/>
                    <a:p>
                      <a:pPr marL="0" marR="0" algn="l">
                        <a:spcBef>
                          <a:spcPts val="0"/>
                        </a:spcBef>
                        <a:spcAft>
                          <a:spcPts val="0"/>
                        </a:spcAft>
                      </a:pPr>
                      <a:r>
                        <a:rPr lang="en-US" sz="1200">
                          <a:effectLst/>
                        </a:rPr>
                        <a:t>MsSupplier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r h="300963">
                <a:tc>
                  <a:txBody>
                    <a:bodyPr/>
                    <a:lstStyle/>
                    <a:p>
                      <a:pPr marL="0" marR="0" algn="l">
                        <a:spcBef>
                          <a:spcPts val="0"/>
                        </a:spcBef>
                        <a:spcAft>
                          <a:spcPts val="0"/>
                        </a:spcAft>
                      </a:pPr>
                      <a:r>
                        <a:rPr lang="en-US" sz="1200">
                          <a:effectLst/>
                        </a:rPr>
                        <a:t>MsStock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c>
                  <a:txBody>
                    <a:bodyPr/>
                    <a:lstStyle/>
                    <a:p>
                      <a:pPr marL="0" marR="0" algn="ctr">
                        <a:spcBef>
                          <a:spcPts val="0"/>
                        </a:spcBef>
                        <a:spcAft>
                          <a:spcPts val="0"/>
                        </a:spcAft>
                      </a:pPr>
                      <a:r>
                        <a:rPr lang="en-US" sz="12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73704" marR="73704" marT="0" marB="0" anchor="ctr"/>
                </a:tc>
              </a:tr>
            </a:tbl>
          </a:graphicData>
        </a:graphic>
      </p:graphicFrame>
    </p:spTree>
    <p:extLst>
      <p:ext uri="{BB962C8B-B14F-4D97-AF65-F5344CB8AC3E}">
        <p14:creationId xmlns:p14="http://schemas.microsoft.com/office/powerpoint/2010/main" val="811441754"/>
      </p:ext>
    </p:extLst>
  </p:cSld>
  <p:clrMapOvr>
    <a:masterClrMapping/>
  </p:clrMapOvr>
  <p:transition spd="slow">
    <p:comb/>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Cross Referencing of Role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459108" y="-1209413"/>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3547688285"/>
              </p:ext>
            </p:extLst>
          </p:nvPr>
        </p:nvGraphicFramePr>
        <p:xfrm>
          <a:off x="1562644" y="2528955"/>
          <a:ext cx="9223347" cy="3352800"/>
        </p:xfrm>
        <a:graphic>
          <a:graphicData uri="http://schemas.openxmlformats.org/drawingml/2006/table">
            <a:tbl>
              <a:tblPr firstRow="1" firstCol="1" bandRow="1">
                <a:tableStyleId>{5C22544A-7EE6-4342-B048-85BDC9FD1C3A}</a:tableStyleId>
              </a:tblPr>
              <a:tblGrid>
                <a:gridCol w="2079349"/>
                <a:gridCol w="595157"/>
                <a:gridCol w="595157"/>
                <a:gridCol w="595157"/>
                <a:gridCol w="595157"/>
                <a:gridCol w="595157"/>
                <a:gridCol w="595157"/>
                <a:gridCol w="595157"/>
                <a:gridCol w="595157"/>
                <a:gridCol w="595157"/>
                <a:gridCol w="595157"/>
                <a:gridCol w="596214"/>
                <a:gridCol w="596214"/>
              </a:tblGrid>
              <a:tr h="304485">
                <a:tc rowSpan="2">
                  <a:txBody>
                    <a:bodyPr/>
                    <a:lstStyle/>
                    <a:p>
                      <a:pPr marL="0" marR="0" algn="ctr">
                        <a:spcBef>
                          <a:spcPts val="0"/>
                        </a:spcBef>
                        <a:spcAft>
                          <a:spcPts val="0"/>
                        </a:spcAft>
                      </a:pPr>
                      <a:r>
                        <a:rPr lang="en-US" sz="2000">
                          <a:effectLst/>
                        </a:rPr>
                        <a:t>Transaction/ Relation</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gridSpan="4">
                  <a:txBody>
                    <a:bodyPr/>
                    <a:lstStyle/>
                    <a:p>
                      <a:pPr marL="0" marR="0" algn="ctr">
                        <a:spcBef>
                          <a:spcPts val="0"/>
                        </a:spcBef>
                        <a:spcAft>
                          <a:spcPts val="0"/>
                        </a:spcAft>
                      </a:pPr>
                      <a:r>
                        <a:rPr lang="en-US" sz="2000">
                          <a:effectLst/>
                        </a:rPr>
                        <a:t>Member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2000">
                          <a:effectLst/>
                        </a:rPr>
                        <a:t>Staff</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marL="0" marR="0" algn="ctr">
                        <a:spcBef>
                          <a:spcPts val="0"/>
                        </a:spcBef>
                        <a:spcAft>
                          <a:spcPts val="0"/>
                        </a:spcAft>
                      </a:pPr>
                      <a:r>
                        <a:rPr lang="en-US" sz="2000">
                          <a:effectLst/>
                        </a:rPr>
                        <a:t>Owner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hMerge="1">
                  <a:txBody>
                    <a:bodyPr/>
                    <a:lstStyle/>
                    <a:p>
                      <a:endParaRPr lang="en-US"/>
                    </a:p>
                  </a:txBody>
                  <a:tcPr/>
                </a:tc>
                <a:tc hMerge="1">
                  <a:txBody>
                    <a:bodyPr/>
                    <a:lstStyle/>
                    <a:p>
                      <a:endParaRPr lang="en-US"/>
                    </a:p>
                  </a:txBody>
                  <a:tcPr/>
                </a:tc>
                <a:tc hMerge="1">
                  <a:txBody>
                    <a:bodyPr/>
                    <a:lstStyle/>
                    <a:p>
                      <a:endParaRPr lang="en-US"/>
                    </a:p>
                  </a:txBody>
                  <a:tcPr/>
                </a:tc>
              </a:tr>
              <a:tr h="304485">
                <a:tc vMerge="1">
                  <a:txBody>
                    <a:bodyPr/>
                    <a:lstStyle/>
                    <a:p>
                      <a:endParaRPr lang="en-US"/>
                    </a:p>
                  </a:txBody>
                  <a:tcPr/>
                </a:tc>
                <a:tc>
                  <a:txBody>
                    <a:bodyPr/>
                    <a:lstStyle/>
                    <a:p>
                      <a:pPr marL="0" marR="0" algn="ctr">
                        <a:spcBef>
                          <a:spcPts val="0"/>
                        </a:spcBef>
                        <a:spcAft>
                          <a:spcPts val="0"/>
                        </a:spcAft>
                      </a:pPr>
                      <a:r>
                        <a:rPr lang="en-US" sz="2000">
                          <a:effectLst/>
                        </a:rPr>
                        <a:t>I</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U</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D</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I</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U</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D</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I</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U</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D</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TrLaundry</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MsMember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MsServiceType</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TrLaundryDetail</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MsPakaian</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MsStaff</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TrStock</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MsSupplier</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r>
              <a:tr h="304485">
                <a:tc>
                  <a:txBody>
                    <a:bodyPr/>
                    <a:lstStyle/>
                    <a:p>
                      <a:pPr marL="0" marR="0">
                        <a:spcBef>
                          <a:spcPts val="0"/>
                        </a:spcBef>
                        <a:spcAft>
                          <a:spcPts val="0"/>
                        </a:spcAft>
                      </a:pPr>
                      <a:r>
                        <a:rPr lang="en-US" sz="2000">
                          <a:effectLst/>
                        </a:rPr>
                        <a:t>MsStock</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 </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a:effectLst/>
                        </a:rPr>
                        <a:t>●</a:t>
                      </a:r>
                      <a:endParaRPr lang="en-US" sz="2000">
                        <a:effectLst/>
                        <a:latin typeface="Times New Roman" panose="02020603050405020304" pitchFamily="18" charset="0"/>
                        <a:ea typeface="Times New Roman" panose="02020603050405020304" pitchFamily="18" charset="0"/>
                      </a:endParaRPr>
                    </a:p>
                  </a:txBody>
                  <a:tcPr marL="114182" marR="114182" marT="0" marB="0" anchor="ctr"/>
                </a:tc>
                <a:tc>
                  <a:txBody>
                    <a:bodyPr/>
                    <a:lstStyle/>
                    <a:p>
                      <a:pPr marL="0" marR="0" algn="ctr">
                        <a:spcBef>
                          <a:spcPts val="0"/>
                        </a:spcBef>
                        <a:spcAft>
                          <a:spcPts val="0"/>
                        </a:spcAft>
                      </a:pPr>
                      <a:r>
                        <a:rPr lang="en-US" sz="2000" dirty="0">
                          <a:effectLst/>
                        </a:rPr>
                        <a:t>●</a:t>
                      </a:r>
                      <a:endParaRPr lang="en-US" sz="2000" dirty="0">
                        <a:effectLst/>
                        <a:latin typeface="Times New Roman" panose="02020603050405020304" pitchFamily="18" charset="0"/>
                        <a:ea typeface="Times New Roman" panose="02020603050405020304" pitchFamily="18" charset="0"/>
                      </a:endParaRPr>
                    </a:p>
                  </a:txBody>
                  <a:tcPr marL="114182" marR="114182" marT="0" marB="0" anchor="ctr"/>
                </a:tc>
              </a:tr>
            </a:tbl>
          </a:graphicData>
        </a:graphic>
      </p:graphicFrame>
    </p:spTree>
    <p:extLst>
      <p:ext uri="{BB962C8B-B14F-4D97-AF65-F5344CB8AC3E}">
        <p14:creationId xmlns:p14="http://schemas.microsoft.com/office/powerpoint/2010/main" val="2380729327"/>
      </p:ext>
    </p:extLst>
  </p:cSld>
  <p:clrMapOvr>
    <a:masterClrMapping/>
  </p:clrMapOvr>
  <p:transition spd="slow">
    <p:comb/>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outcome</a:t>
            </a:r>
            <a:endParaRPr lang="en-US" dirty="0"/>
          </a:p>
        </p:txBody>
      </p:sp>
      <p:sp>
        <p:nvSpPr>
          <p:cNvPr id="3" name="Content Placeholder 2"/>
          <p:cNvSpPr>
            <a:spLocks noGrp="1"/>
          </p:cNvSpPr>
          <p:nvPr>
            <p:ph sz="quarter" idx="13"/>
          </p:nvPr>
        </p:nvSpPr>
        <p:spPr>
          <a:xfrm>
            <a:off x="2895600" y="2367092"/>
            <a:ext cx="8381999" cy="3424107"/>
          </a:xfrm>
        </p:spPr>
        <p:txBody>
          <a:bodyPr>
            <a:normAutofit fontScale="85000" lnSpcReduction="20000"/>
          </a:bodyPr>
          <a:lstStyle/>
          <a:p>
            <a:r>
              <a:rPr lang="en-US" sz="2800" dirty="0" smtClean="0"/>
              <a:t>Company profile</a:t>
            </a:r>
          </a:p>
          <a:p>
            <a:r>
              <a:rPr lang="en-US" sz="2800" dirty="0" smtClean="0"/>
              <a:t>Database planning</a:t>
            </a:r>
          </a:p>
          <a:p>
            <a:r>
              <a:rPr lang="en-US" sz="2800" dirty="0" smtClean="0"/>
              <a:t>System definition</a:t>
            </a:r>
          </a:p>
          <a:p>
            <a:r>
              <a:rPr lang="en-US" sz="2800" dirty="0" smtClean="0"/>
              <a:t>Requirements Collection and Analysis</a:t>
            </a:r>
          </a:p>
          <a:p>
            <a:r>
              <a:rPr lang="en-US" sz="2800" dirty="0" smtClean="0"/>
              <a:t>Database design</a:t>
            </a:r>
          </a:p>
          <a:p>
            <a:r>
              <a:rPr lang="en-US" sz="2800" dirty="0" smtClean="0"/>
              <a:t>Query Database</a:t>
            </a:r>
          </a:p>
          <a:p>
            <a:r>
              <a:rPr lang="en-US" sz="2800" dirty="0" smtClean="0"/>
              <a:t>User interface</a:t>
            </a:r>
          </a:p>
          <a:p>
            <a:endParaRPr lang="en-US" dirty="0" smtClean="0"/>
          </a:p>
          <a:p>
            <a:endParaRPr lang="en-US" dirty="0"/>
          </a:p>
        </p:txBody>
      </p:sp>
    </p:spTree>
    <p:extLst>
      <p:ext uri="{BB962C8B-B14F-4D97-AF65-F5344CB8AC3E}">
        <p14:creationId xmlns:p14="http://schemas.microsoft.com/office/powerpoint/2010/main" val="3226366385"/>
      </p:ext>
    </p:extLst>
  </p:cSld>
  <p:clrMapOvr>
    <a:masterClrMapping/>
  </p:clrMapOvr>
  <p:transition spd="slow">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459" y="1902461"/>
            <a:ext cx="10364451" cy="1596177"/>
          </a:xfrm>
        </p:spPr>
        <p:txBody>
          <a:bodyPr/>
          <a:lstStyle/>
          <a:p>
            <a:r>
              <a:rPr lang="en-US" dirty="0" smtClean="0"/>
              <a:t>normalization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1599403015"/>
              </p:ext>
            </p:extLst>
          </p:nvPr>
        </p:nvGraphicFramePr>
        <p:xfrm>
          <a:off x="5553422" y="3"/>
          <a:ext cx="6638578" cy="6857997"/>
        </p:xfrm>
        <a:graphic>
          <a:graphicData uri="http://schemas.openxmlformats.org/drawingml/2006/table">
            <a:tbl>
              <a:tblPr firstRow="1" firstCol="1" bandRow="1">
                <a:tableStyleId>{5C22544A-7EE6-4342-B048-85BDC9FD1C3A}</a:tableStyleId>
              </a:tblPr>
              <a:tblGrid>
                <a:gridCol w="1202102"/>
                <a:gridCol w="5436476"/>
              </a:tblGrid>
              <a:tr h="229656">
                <a:tc>
                  <a:txBody>
                    <a:bodyPr/>
                    <a:lstStyle/>
                    <a:p>
                      <a:pPr marL="0" marR="0">
                        <a:lnSpc>
                          <a:spcPct val="107000"/>
                        </a:lnSpc>
                        <a:spcBef>
                          <a:spcPts val="0"/>
                        </a:spcBef>
                        <a:spcAft>
                          <a:spcPts val="0"/>
                        </a:spcAft>
                      </a:pPr>
                      <a:r>
                        <a:rPr lang="en-US" sz="1400" dirty="0">
                          <a:effectLst/>
                        </a:rPr>
                        <a:t>UNF</a:t>
                      </a:r>
                      <a:endParaRPr lang="en-US" sz="1400" dirty="0">
                        <a:effectLst/>
                        <a:latin typeface="Times New Roman" panose="02020603050405020304" pitchFamily="18" charset="0"/>
                        <a:ea typeface="Times New Roman" panose="02020603050405020304" pitchFamily="18"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688968">
                <a:tc>
                  <a:txBody>
                    <a:bodyPr/>
                    <a:lstStyle/>
                    <a:p>
                      <a:pPr marL="0" marR="0">
                        <a:lnSpc>
                          <a:spcPct val="107000"/>
                        </a:lnSpc>
                        <a:spcBef>
                          <a:spcPts val="0"/>
                        </a:spcBef>
                        <a:spcAft>
                          <a:spcPts val="0"/>
                        </a:spcAft>
                      </a:pPr>
                      <a:r>
                        <a:rPr lang="en-US" sz="1400">
                          <a:effectLst/>
                        </a:rPr>
                        <a:t>TrLaundry</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ID_TransLaundy</a:t>
                      </a:r>
                      <a:r>
                        <a:rPr lang="en-US" sz="1400">
                          <a:effectLst/>
                        </a:rPr>
                        <a:t>, namaStaff, TglTerima, TglAmbil, namaMember, alamatMember, telpMember, namaServiceType, tarifServiceType, {namaPakaian}, totalItem, totalKilo, totalPrice, trNotes)</a:t>
                      </a:r>
                      <a:endParaRPr lang="en-US" sz="1400">
                        <a:effectLst/>
                        <a:latin typeface="Times New Roman" panose="02020603050405020304" pitchFamily="18" charset="0"/>
                        <a:ea typeface="Times New Roman" panose="02020603050405020304" pitchFamily="18" charset="0"/>
                      </a:endParaRPr>
                    </a:p>
                  </a:txBody>
                  <a:tcPr marL="78873" marR="78873" marT="0" marB="0"/>
                </a:tc>
              </a:tr>
              <a:tr h="219095">
                <a:tc>
                  <a:txBody>
                    <a:bodyPr/>
                    <a:lstStyle/>
                    <a:p>
                      <a:pPr>
                        <a:lnSpc>
                          <a:spcPct val="107000"/>
                        </a:lnSpc>
                      </a:pPr>
                      <a:endParaRPr lang="en-US" sz="1100">
                        <a:effectLst/>
                        <a:latin typeface="Calibri" panose="020F0502020204030204" pitchFamily="34"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229656">
                <a:tc>
                  <a:txBody>
                    <a:bodyPr/>
                    <a:lstStyle/>
                    <a:p>
                      <a:pPr marL="0" marR="0">
                        <a:lnSpc>
                          <a:spcPct val="107000"/>
                        </a:lnSpc>
                        <a:spcBef>
                          <a:spcPts val="0"/>
                        </a:spcBef>
                        <a:spcAft>
                          <a:spcPts val="0"/>
                        </a:spcAft>
                      </a:pPr>
                      <a:r>
                        <a:rPr lang="en-US" sz="1400">
                          <a:effectLst/>
                        </a:rPr>
                        <a:t>1NF</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688968">
                <a:tc>
                  <a:txBody>
                    <a:bodyPr/>
                    <a:lstStyle/>
                    <a:p>
                      <a:pPr marL="0" marR="0">
                        <a:lnSpc>
                          <a:spcPct val="107000"/>
                        </a:lnSpc>
                        <a:spcBef>
                          <a:spcPts val="0"/>
                        </a:spcBef>
                        <a:spcAft>
                          <a:spcPts val="0"/>
                        </a:spcAft>
                      </a:pPr>
                      <a:r>
                        <a:rPr lang="en-US" sz="1400">
                          <a:effectLst/>
                        </a:rPr>
                        <a:t>TrLaundry</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ID_TransLaundy</a:t>
                      </a:r>
                      <a:r>
                        <a:rPr lang="en-US" sz="1400">
                          <a:effectLst/>
                        </a:rPr>
                        <a:t>, namaStaff, TglTerima, TglAmbil, namaMember, alamatMember, telpMember, namaServiceType, tarifServiceType, totalItem, totalKilo, totalPrice, trNotes)</a:t>
                      </a:r>
                      <a:endParaRPr lang="en-US" sz="1400">
                        <a:effectLst/>
                        <a:latin typeface="Times New Roman" panose="02020603050405020304" pitchFamily="18" charset="0"/>
                        <a:ea typeface="Times New Roman" panose="02020603050405020304" pitchFamily="18" charset="0"/>
                      </a:endParaRPr>
                    </a:p>
                  </a:txBody>
                  <a:tcPr marL="78873" marR="78873" marT="0" marB="0"/>
                </a:tc>
              </a:tr>
              <a:tr h="459312">
                <a:tc>
                  <a:txBody>
                    <a:bodyPr/>
                    <a:lstStyle/>
                    <a:p>
                      <a:pPr marL="0" marR="0">
                        <a:lnSpc>
                          <a:spcPct val="107000"/>
                        </a:lnSpc>
                        <a:spcBef>
                          <a:spcPts val="0"/>
                        </a:spcBef>
                        <a:spcAft>
                          <a:spcPts val="0"/>
                        </a:spcAft>
                      </a:pPr>
                      <a:r>
                        <a:rPr lang="en-US" sz="1400">
                          <a:effectLst/>
                        </a:rPr>
                        <a:t>TrLaundryDetail</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ID_TransLaundry</a:t>
                      </a:r>
                      <a:r>
                        <a:rPr lang="en-US" sz="1400">
                          <a:effectLst/>
                        </a:rPr>
                        <a:t>, </a:t>
                      </a:r>
                      <a:r>
                        <a:rPr lang="en-US" sz="1400" u="sng">
                          <a:effectLst/>
                        </a:rPr>
                        <a:t>ID_Pakaian</a:t>
                      </a:r>
                      <a:r>
                        <a:rPr lang="en-US" sz="1400">
                          <a:effectLst/>
                        </a:rPr>
                        <a:t>, namaPakaian)</a:t>
                      </a:r>
                      <a:endParaRPr lang="en-US" sz="1400">
                        <a:effectLst/>
                        <a:latin typeface="Times New Roman" panose="02020603050405020304" pitchFamily="18" charset="0"/>
                        <a:ea typeface="Times New Roman" panose="02020603050405020304" pitchFamily="18" charset="0"/>
                      </a:endParaRPr>
                    </a:p>
                  </a:txBody>
                  <a:tcPr marL="78873" marR="78873" marT="0" marB="0"/>
                </a:tc>
              </a:tr>
              <a:tr h="219095">
                <a:tc>
                  <a:txBody>
                    <a:bodyPr/>
                    <a:lstStyle/>
                    <a:p>
                      <a:pPr>
                        <a:lnSpc>
                          <a:spcPct val="107000"/>
                        </a:lnSpc>
                      </a:pPr>
                      <a:endParaRPr lang="en-US" sz="1100">
                        <a:effectLst/>
                        <a:latin typeface="Calibri" panose="020F0502020204030204" pitchFamily="34"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229656">
                <a:tc>
                  <a:txBody>
                    <a:bodyPr/>
                    <a:lstStyle/>
                    <a:p>
                      <a:pPr marL="0" marR="0">
                        <a:lnSpc>
                          <a:spcPct val="107000"/>
                        </a:lnSpc>
                        <a:spcBef>
                          <a:spcPts val="0"/>
                        </a:spcBef>
                        <a:spcAft>
                          <a:spcPts val="0"/>
                        </a:spcAft>
                      </a:pPr>
                      <a:r>
                        <a:rPr lang="en-US" sz="1400">
                          <a:effectLst/>
                        </a:rPr>
                        <a:t>2NF</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688968">
                <a:tc>
                  <a:txBody>
                    <a:bodyPr/>
                    <a:lstStyle/>
                    <a:p>
                      <a:pPr marL="0" marR="0">
                        <a:lnSpc>
                          <a:spcPct val="107000"/>
                        </a:lnSpc>
                        <a:spcBef>
                          <a:spcPts val="0"/>
                        </a:spcBef>
                        <a:spcAft>
                          <a:spcPts val="0"/>
                        </a:spcAft>
                      </a:pPr>
                      <a:r>
                        <a:rPr lang="en-US" sz="1400">
                          <a:effectLst/>
                        </a:rPr>
                        <a:t>TrLaundry</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dirty="0">
                          <a:effectLst/>
                        </a:rPr>
                        <a:t>(</a:t>
                      </a:r>
                      <a:r>
                        <a:rPr lang="en-US" sz="1400" u="sng" dirty="0" err="1">
                          <a:effectLst/>
                        </a:rPr>
                        <a:t>ID_TransLaundy</a:t>
                      </a:r>
                      <a:r>
                        <a:rPr lang="en-US" sz="1400" dirty="0">
                          <a:effectLst/>
                        </a:rPr>
                        <a:t>, </a:t>
                      </a:r>
                      <a:r>
                        <a:rPr lang="en-US" sz="1400" dirty="0" err="1">
                          <a:effectLst/>
                        </a:rPr>
                        <a:t>namaStaff</a:t>
                      </a:r>
                      <a:r>
                        <a:rPr lang="en-US" sz="1400" dirty="0">
                          <a:effectLst/>
                        </a:rPr>
                        <a:t>, </a:t>
                      </a:r>
                      <a:r>
                        <a:rPr lang="en-US" sz="1400" dirty="0" err="1">
                          <a:effectLst/>
                        </a:rPr>
                        <a:t>TglTerima</a:t>
                      </a:r>
                      <a:r>
                        <a:rPr lang="en-US" sz="1400" dirty="0">
                          <a:effectLst/>
                        </a:rPr>
                        <a:t>, </a:t>
                      </a:r>
                      <a:r>
                        <a:rPr lang="en-US" sz="1400" dirty="0" err="1">
                          <a:effectLst/>
                        </a:rPr>
                        <a:t>TglAmbil</a:t>
                      </a:r>
                      <a:r>
                        <a:rPr lang="en-US" sz="1400" dirty="0">
                          <a:effectLst/>
                        </a:rPr>
                        <a:t>, </a:t>
                      </a:r>
                      <a:r>
                        <a:rPr lang="en-US" sz="1400" dirty="0" err="1">
                          <a:effectLst/>
                        </a:rPr>
                        <a:t>namaMember</a:t>
                      </a:r>
                      <a:r>
                        <a:rPr lang="en-US" sz="1400" dirty="0">
                          <a:effectLst/>
                        </a:rPr>
                        <a:t>, </a:t>
                      </a:r>
                      <a:r>
                        <a:rPr lang="en-US" sz="1400" dirty="0" err="1">
                          <a:effectLst/>
                        </a:rPr>
                        <a:t>alamatMember</a:t>
                      </a:r>
                      <a:r>
                        <a:rPr lang="en-US" sz="1400" dirty="0">
                          <a:effectLst/>
                        </a:rPr>
                        <a:t>, </a:t>
                      </a:r>
                      <a:r>
                        <a:rPr lang="en-US" sz="1400" dirty="0" err="1">
                          <a:effectLst/>
                        </a:rPr>
                        <a:t>telpMember</a:t>
                      </a:r>
                      <a:r>
                        <a:rPr lang="en-US" sz="1400" dirty="0">
                          <a:effectLst/>
                        </a:rPr>
                        <a:t>, </a:t>
                      </a:r>
                      <a:r>
                        <a:rPr lang="en-US" sz="1400" dirty="0" err="1">
                          <a:effectLst/>
                        </a:rPr>
                        <a:t>namaServiceType</a:t>
                      </a:r>
                      <a:r>
                        <a:rPr lang="en-US" sz="1400" dirty="0">
                          <a:effectLst/>
                        </a:rPr>
                        <a:t>, </a:t>
                      </a:r>
                      <a:r>
                        <a:rPr lang="en-US" sz="1400" dirty="0" err="1">
                          <a:effectLst/>
                        </a:rPr>
                        <a:t>tarifServiceType</a:t>
                      </a:r>
                      <a:r>
                        <a:rPr lang="en-US" sz="1400" dirty="0">
                          <a:effectLst/>
                        </a:rPr>
                        <a:t>, </a:t>
                      </a:r>
                      <a:r>
                        <a:rPr lang="en-US" sz="1400" dirty="0" err="1">
                          <a:effectLst/>
                        </a:rPr>
                        <a:t>totalItem</a:t>
                      </a:r>
                      <a:r>
                        <a:rPr lang="en-US" sz="1400" dirty="0">
                          <a:effectLst/>
                        </a:rPr>
                        <a:t>, </a:t>
                      </a:r>
                      <a:r>
                        <a:rPr lang="en-US" sz="1400" dirty="0" err="1">
                          <a:effectLst/>
                        </a:rPr>
                        <a:t>totalKilo</a:t>
                      </a:r>
                      <a:r>
                        <a:rPr lang="en-US" sz="1400" dirty="0">
                          <a:effectLst/>
                        </a:rPr>
                        <a:t>, </a:t>
                      </a:r>
                      <a:r>
                        <a:rPr lang="en-US" sz="1400" dirty="0" err="1">
                          <a:effectLst/>
                        </a:rPr>
                        <a:t>totalPrice</a:t>
                      </a:r>
                      <a:r>
                        <a:rPr lang="en-US" sz="1400" dirty="0">
                          <a:effectLst/>
                        </a:rPr>
                        <a:t>, </a:t>
                      </a:r>
                      <a:r>
                        <a:rPr lang="en-US" sz="1400" dirty="0" err="1">
                          <a:effectLst/>
                        </a:rPr>
                        <a:t>trNotes</a:t>
                      </a:r>
                      <a:r>
                        <a:rPr lang="en-US" sz="1400" dirty="0">
                          <a:effectLst/>
                        </a:rPr>
                        <a:t>)</a:t>
                      </a:r>
                      <a:endParaRPr lang="en-US" sz="1400" dirty="0">
                        <a:effectLst/>
                        <a:latin typeface="Times New Roman" panose="02020603050405020304" pitchFamily="18" charset="0"/>
                        <a:ea typeface="Times New Roman" panose="02020603050405020304" pitchFamily="18" charset="0"/>
                      </a:endParaRPr>
                    </a:p>
                  </a:txBody>
                  <a:tcPr marL="78873" marR="78873" marT="0" marB="0"/>
                </a:tc>
              </a:tr>
              <a:tr h="459312">
                <a:tc>
                  <a:txBody>
                    <a:bodyPr/>
                    <a:lstStyle/>
                    <a:p>
                      <a:pPr marL="0" marR="0">
                        <a:lnSpc>
                          <a:spcPct val="107000"/>
                        </a:lnSpc>
                        <a:spcBef>
                          <a:spcPts val="0"/>
                        </a:spcBef>
                        <a:spcAft>
                          <a:spcPts val="0"/>
                        </a:spcAft>
                      </a:pPr>
                      <a:r>
                        <a:rPr lang="en-US" sz="1400">
                          <a:effectLst/>
                        </a:rPr>
                        <a:t>TrLaundryDetail</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ID_TransLaundry</a:t>
                      </a:r>
                      <a:r>
                        <a:rPr lang="en-US" sz="1400">
                          <a:effectLst/>
                        </a:rPr>
                        <a:t>, </a:t>
                      </a:r>
                      <a:r>
                        <a:rPr lang="en-US" sz="1400" u="sng">
                          <a:effectLst/>
                        </a:rPr>
                        <a:t>ID_Pakaian</a:t>
                      </a:r>
                      <a:r>
                        <a:rPr lang="en-US" sz="1400">
                          <a:effectLst/>
                        </a:rPr>
                        <a:t>)</a:t>
                      </a:r>
                      <a:endParaRPr lang="en-US" sz="1400">
                        <a:effectLst/>
                        <a:latin typeface="Times New Roman" panose="02020603050405020304" pitchFamily="18" charset="0"/>
                        <a:ea typeface="Times New Roman" panose="02020603050405020304" pitchFamily="18" charset="0"/>
                      </a:endParaRPr>
                    </a:p>
                  </a:txBody>
                  <a:tcPr marL="78873" marR="78873" marT="0" marB="0"/>
                </a:tc>
              </a:tr>
              <a:tr h="229656">
                <a:tc>
                  <a:txBody>
                    <a:bodyPr/>
                    <a:lstStyle/>
                    <a:p>
                      <a:pPr marL="0" marR="0">
                        <a:lnSpc>
                          <a:spcPct val="107000"/>
                        </a:lnSpc>
                        <a:spcBef>
                          <a:spcPts val="0"/>
                        </a:spcBef>
                        <a:spcAft>
                          <a:spcPts val="0"/>
                        </a:spcAft>
                      </a:pPr>
                      <a:r>
                        <a:rPr lang="en-US" sz="1400">
                          <a:effectLst/>
                        </a:rPr>
                        <a:t>MsPakaian</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ID_Pakaian</a:t>
                      </a:r>
                      <a:r>
                        <a:rPr lang="en-US" sz="1400">
                          <a:effectLst/>
                        </a:rPr>
                        <a:t>, namaPakaian)</a:t>
                      </a:r>
                      <a:endParaRPr lang="en-US" sz="1400">
                        <a:effectLst/>
                        <a:latin typeface="Times New Roman" panose="02020603050405020304" pitchFamily="18" charset="0"/>
                        <a:ea typeface="Times New Roman" panose="02020603050405020304" pitchFamily="18" charset="0"/>
                      </a:endParaRPr>
                    </a:p>
                  </a:txBody>
                  <a:tcPr marL="78873" marR="78873" marT="0" marB="0"/>
                </a:tc>
              </a:tr>
              <a:tr h="219095">
                <a:tc>
                  <a:txBody>
                    <a:bodyPr/>
                    <a:lstStyle/>
                    <a:p>
                      <a:pPr>
                        <a:lnSpc>
                          <a:spcPct val="107000"/>
                        </a:lnSpc>
                      </a:pPr>
                      <a:endParaRPr lang="en-US" sz="1100">
                        <a:effectLst/>
                        <a:latin typeface="Calibri" panose="020F0502020204030204" pitchFamily="34"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229656">
                <a:tc>
                  <a:txBody>
                    <a:bodyPr/>
                    <a:lstStyle/>
                    <a:p>
                      <a:pPr marL="0" marR="0">
                        <a:lnSpc>
                          <a:spcPct val="107000"/>
                        </a:lnSpc>
                        <a:spcBef>
                          <a:spcPts val="0"/>
                        </a:spcBef>
                        <a:spcAft>
                          <a:spcPts val="0"/>
                        </a:spcAft>
                      </a:pPr>
                      <a:r>
                        <a:rPr lang="en-US" sz="1400">
                          <a:effectLst/>
                        </a:rPr>
                        <a:t>3NF</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a:lnSpc>
                          <a:spcPct val="107000"/>
                        </a:lnSpc>
                      </a:pPr>
                      <a:endParaRPr lang="en-US" sz="1100">
                        <a:effectLst/>
                        <a:latin typeface="Calibri" panose="020F0502020204030204" pitchFamily="34" charset="0"/>
                      </a:endParaRPr>
                    </a:p>
                  </a:txBody>
                  <a:tcPr marL="78873" marR="78873" marT="0" marB="0"/>
                </a:tc>
              </a:tr>
              <a:tr h="459312">
                <a:tc>
                  <a:txBody>
                    <a:bodyPr/>
                    <a:lstStyle/>
                    <a:p>
                      <a:pPr marL="0" marR="0">
                        <a:lnSpc>
                          <a:spcPct val="107000"/>
                        </a:lnSpc>
                        <a:spcBef>
                          <a:spcPts val="0"/>
                        </a:spcBef>
                        <a:spcAft>
                          <a:spcPts val="0"/>
                        </a:spcAft>
                      </a:pPr>
                      <a:r>
                        <a:rPr lang="en-US" sz="1400">
                          <a:effectLst/>
                        </a:rPr>
                        <a:t>TrLaundry</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ID_TransLaundy</a:t>
                      </a:r>
                      <a:r>
                        <a:rPr lang="en-US" sz="1400">
                          <a:effectLst/>
                        </a:rPr>
                        <a:t>, ID_Staff, ID_Member, ID_ServiceType, TglTerima, TglAmbil, totalItem, totalKilo, totalPrice, trNotes)</a:t>
                      </a:r>
                      <a:endParaRPr lang="en-US" sz="1400">
                        <a:effectLst/>
                        <a:latin typeface="Times New Roman" panose="02020603050405020304" pitchFamily="18" charset="0"/>
                        <a:ea typeface="Times New Roman" panose="02020603050405020304" pitchFamily="18" charset="0"/>
                      </a:endParaRPr>
                    </a:p>
                  </a:txBody>
                  <a:tcPr marL="78873" marR="78873" marT="0" marB="0"/>
                </a:tc>
              </a:tr>
              <a:tr h="459312">
                <a:tc>
                  <a:txBody>
                    <a:bodyPr/>
                    <a:lstStyle/>
                    <a:p>
                      <a:pPr marL="0" marR="0">
                        <a:lnSpc>
                          <a:spcPct val="107000"/>
                        </a:lnSpc>
                        <a:spcBef>
                          <a:spcPts val="0"/>
                        </a:spcBef>
                        <a:spcAft>
                          <a:spcPts val="0"/>
                        </a:spcAft>
                      </a:pPr>
                      <a:r>
                        <a:rPr lang="en-US" sz="1400">
                          <a:effectLst/>
                        </a:rPr>
                        <a:t>TrLaundryDetail</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u="sng">
                          <a:effectLst/>
                        </a:rPr>
                        <a:t>(ID_TransLaundry</a:t>
                      </a:r>
                      <a:r>
                        <a:rPr lang="en-US" sz="1400">
                          <a:effectLst/>
                        </a:rPr>
                        <a:t>, </a:t>
                      </a:r>
                      <a:r>
                        <a:rPr lang="en-US" sz="1400" u="sng">
                          <a:effectLst/>
                        </a:rPr>
                        <a:t>ID_Pakaian</a:t>
                      </a:r>
                      <a:r>
                        <a:rPr lang="en-US" sz="1400">
                          <a:effectLst/>
                        </a:rPr>
                        <a:t>)</a:t>
                      </a:r>
                      <a:endParaRPr lang="en-US" sz="1400">
                        <a:effectLst/>
                        <a:latin typeface="Times New Roman" panose="02020603050405020304" pitchFamily="18" charset="0"/>
                        <a:ea typeface="Times New Roman" panose="02020603050405020304" pitchFamily="18" charset="0"/>
                      </a:endParaRPr>
                    </a:p>
                  </a:txBody>
                  <a:tcPr marL="78873" marR="78873" marT="0" marB="0"/>
                </a:tc>
              </a:tr>
              <a:tr h="229656">
                <a:tc>
                  <a:txBody>
                    <a:bodyPr/>
                    <a:lstStyle/>
                    <a:p>
                      <a:pPr marL="0" marR="0">
                        <a:lnSpc>
                          <a:spcPct val="107000"/>
                        </a:lnSpc>
                        <a:spcBef>
                          <a:spcPts val="0"/>
                        </a:spcBef>
                        <a:spcAft>
                          <a:spcPts val="0"/>
                        </a:spcAft>
                      </a:pPr>
                      <a:r>
                        <a:rPr lang="en-US" sz="1400">
                          <a:effectLst/>
                        </a:rPr>
                        <a:t>MsPakaian</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ID_Pakaian</a:t>
                      </a:r>
                      <a:r>
                        <a:rPr lang="en-US" sz="1400">
                          <a:effectLst/>
                        </a:rPr>
                        <a:t>, namaPakaian)</a:t>
                      </a:r>
                      <a:endParaRPr lang="en-US" sz="1400">
                        <a:effectLst/>
                        <a:latin typeface="Times New Roman" panose="02020603050405020304" pitchFamily="18" charset="0"/>
                        <a:ea typeface="Times New Roman" panose="02020603050405020304" pitchFamily="18" charset="0"/>
                      </a:endParaRPr>
                    </a:p>
                  </a:txBody>
                  <a:tcPr marL="78873" marR="78873" marT="0" marB="0"/>
                </a:tc>
              </a:tr>
              <a:tr h="229656">
                <a:tc>
                  <a:txBody>
                    <a:bodyPr/>
                    <a:lstStyle/>
                    <a:p>
                      <a:pPr marL="0" marR="0">
                        <a:lnSpc>
                          <a:spcPct val="107000"/>
                        </a:lnSpc>
                        <a:spcBef>
                          <a:spcPts val="0"/>
                        </a:spcBef>
                        <a:spcAft>
                          <a:spcPts val="0"/>
                        </a:spcAft>
                      </a:pPr>
                      <a:r>
                        <a:rPr lang="en-US" sz="1400">
                          <a:effectLst/>
                        </a:rPr>
                        <a:t>MsMember</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a:effectLst/>
                        </a:rPr>
                        <a:t>(</a:t>
                      </a:r>
                      <a:r>
                        <a:rPr lang="en-US" sz="1400" u="sng">
                          <a:effectLst/>
                        </a:rPr>
                        <a:t>ID_Member</a:t>
                      </a:r>
                      <a:r>
                        <a:rPr lang="en-US" sz="1400">
                          <a:effectLst/>
                        </a:rPr>
                        <a:t>, namaMember, alamatMember, telpMember)</a:t>
                      </a:r>
                      <a:endParaRPr lang="en-US" sz="1400">
                        <a:effectLst/>
                        <a:latin typeface="Times New Roman" panose="02020603050405020304" pitchFamily="18" charset="0"/>
                        <a:ea typeface="Times New Roman" panose="02020603050405020304" pitchFamily="18" charset="0"/>
                      </a:endParaRPr>
                    </a:p>
                  </a:txBody>
                  <a:tcPr marL="78873" marR="78873" marT="0" marB="0"/>
                </a:tc>
              </a:tr>
              <a:tr h="229656">
                <a:tc>
                  <a:txBody>
                    <a:bodyPr/>
                    <a:lstStyle/>
                    <a:p>
                      <a:pPr marL="0" marR="0">
                        <a:lnSpc>
                          <a:spcPct val="107000"/>
                        </a:lnSpc>
                        <a:spcBef>
                          <a:spcPts val="0"/>
                        </a:spcBef>
                        <a:spcAft>
                          <a:spcPts val="0"/>
                        </a:spcAft>
                      </a:pPr>
                      <a:r>
                        <a:rPr lang="en-US" sz="1400">
                          <a:effectLst/>
                        </a:rPr>
                        <a:t>MsStaff</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u="sng">
                          <a:effectLst/>
                        </a:rPr>
                        <a:t>(ID_Staff</a:t>
                      </a:r>
                      <a:r>
                        <a:rPr lang="en-US" sz="1400">
                          <a:effectLst/>
                        </a:rPr>
                        <a:t>, namaStaff, alamatStaff, telpStaff, positionStaff, gajiStaff)</a:t>
                      </a:r>
                      <a:endParaRPr lang="en-US" sz="1400">
                        <a:effectLst/>
                        <a:latin typeface="Times New Roman" panose="02020603050405020304" pitchFamily="18" charset="0"/>
                        <a:ea typeface="Times New Roman" panose="02020603050405020304" pitchFamily="18" charset="0"/>
                      </a:endParaRPr>
                    </a:p>
                  </a:txBody>
                  <a:tcPr marL="78873" marR="78873" marT="0" marB="0"/>
                </a:tc>
              </a:tr>
              <a:tr h="459312">
                <a:tc>
                  <a:txBody>
                    <a:bodyPr/>
                    <a:lstStyle/>
                    <a:p>
                      <a:pPr marL="0" marR="0">
                        <a:lnSpc>
                          <a:spcPct val="107000"/>
                        </a:lnSpc>
                        <a:spcBef>
                          <a:spcPts val="0"/>
                        </a:spcBef>
                        <a:spcAft>
                          <a:spcPts val="0"/>
                        </a:spcAft>
                      </a:pPr>
                      <a:r>
                        <a:rPr lang="en-US" sz="1400">
                          <a:effectLst/>
                        </a:rPr>
                        <a:t>MsServiceType</a:t>
                      </a:r>
                      <a:endParaRPr lang="en-US" sz="1400">
                        <a:effectLst/>
                        <a:latin typeface="Times New Roman" panose="02020603050405020304" pitchFamily="18" charset="0"/>
                        <a:ea typeface="Times New Roman" panose="02020603050405020304" pitchFamily="18" charset="0"/>
                      </a:endParaRPr>
                    </a:p>
                  </a:txBody>
                  <a:tcPr marL="78873" marR="78873" marT="0" marB="0"/>
                </a:tc>
                <a:tc>
                  <a:txBody>
                    <a:bodyPr/>
                    <a:lstStyle/>
                    <a:p>
                      <a:pPr marL="0" marR="0">
                        <a:lnSpc>
                          <a:spcPct val="107000"/>
                        </a:lnSpc>
                        <a:spcBef>
                          <a:spcPts val="0"/>
                        </a:spcBef>
                        <a:spcAft>
                          <a:spcPts val="0"/>
                        </a:spcAft>
                      </a:pPr>
                      <a:r>
                        <a:rPr lang="en-US" sz="1400" dirty="0">
                          <a:effectLst/>
                        </a:rPr>
                        <a:t>(</a:t>
                      </a:r>
                      <a:r>
                        <a:rPr lang="en-US" sz="1400" u="sng" dirty="0" err="1">
                          <a:effectLst/>
                        </a:rPr>
                        <a:t>ID_ServiceType</a:t>
                      </a:r>
                      <a:r>
                        <a:rPr lang="en-US" sz="1400" dirty="0">
                          <a:effectLst/>
                        </a:rPr>
                        <a:t>, </a:t>
                      </a:r>
                      <a:r>
                        <a:rPr lang="en-US" sz="1400" dirty="0" err="1">
                          <a:effectLst/>
                        </a:rPr>
                        <a:t>namaServiceType</a:t>
                      </a:r>
                      <a:r>
                        <a:rPr lang="en-US" sz="1400" dirty="0">
                          <a:effectLst/>
                        </a:rPr>
                        <a:t>, </a:t>
                      </a:r>
                      <a:r>
                        <a:rPr lang="en-US" sz="1400" dirty="0" err="1">
                          <a:effectLst/>
                        </a:rPr>
                        <a:t>tarifServiceType</a:t>
                      </a:r>
                      <a:r>
                        <a:rPr lang="en-US" sz="1400" dirty="0">
                          <a:effectLst/>
                        </a:rPr>
                        <a:t>)</a:t>
                      </a:r>
                      <a:endParaRPr lang="en-US" sz="1400" dirty="0">
                        <a:effectLst/>
                        <a:latin typeface="Times New Roman" panose="02020603050405020304" pitchFamily="18" charset="0"/>
                        <a:ea typeface="Times New Roman" panose="02020603050405020304" pitchFamily="18" charset="0"/>
                      </a:endParaRPr>
                    </a:p>
                  </a:txBody>
                  <a:tcPr marL="78873" marR="78873" marT="0" marB="0"/>
                </a:tc>
              </a:tr>
            </a:tbl>
          </a:graphicData>
        </a:graphic>
      </p:graphicFrame>
      <p:sp>
        <p:nvSpPr>
          <p:cNvPr id="5" name="Rectangle 1"/>
          <p:cNvSpPr>
            <a:spLocks noChangeArrowheads="1"/>
          </p:cNvSpPr>
          <p:nvPr/>
        </p:nvSpPr>
        <p:spPr bwMode="auto">
          <a:xfrm>
            <a:off x="2188417" y="6457890"/>
            <a:ext cx="3374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From Laundry Service Receipts</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80623409"/>
      </p:ext>
    </p:extLst>
  </p:cSld>
  <p:clrMapOvr>
    <a:masterClrMapping/>
  </p:clrMapOvr>
  <p:transition spd="slow">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459" y="1902461"/>
            <a:ext cx="10364451" cy="1596177"/>
          </a:xfrm>
        </p:spPr>
        <p:txBody>
          <a:bodyPr/>
          <a:lstStyle/>
          <a:p>
            <a:r>
              <a:rPr lang="en-US" dirty="0" smtClean="0"/>
              <a:t>normalization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sp>
        <p:nvSpPr>
          <p:cNvPr id="5" name="Rectangle 1"/>
          <p:cNvSpPr>
            <a:spLocks noChangeArrowheads="1"/>
          </p:cNvSpPr>
          <p:nvPr/>
        </p:nvSpPr>
        <p:spPr bwMode="auto">
          <a:xfrm>
            <a:off x="5407867" y="5229467"/>
            <a:ext cx="30505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2000" dirty="0"/>
              <a:t>From Stock Purchase Orders</a:t>
            </a:r>
          </a:p>
        </p:txBody>
      </p:sp>
      <p:graphicFrame>
        <p:nvGraphicFramePr>
          <p:cNvPr id="7" name="Table 6"/>
          <p:cNvGraphicFramePr>
            <a:graphicFrameLocks noGrp="1"/>
          </p:cNvGraphicFramePr>
          <p:nvPr>
            <p:extLst>
              <p:ext uri="{D42A27DB-BD31-4B8C-83A1-F6EECF244321}">
                <p14:modId xmlns:p14="http://schemas.microsoft.com/office/powerpoint/2010/main" val="2544493036"/>
              </p:ext>
            </p:extLst>
          </p:nvPr>
        </p:nvGraphicFramePr>
        <p:xfrm>
          <a:off x="5487918" y="1231583"/>
          <a:ext cx="6396079" cy="4057517"/>
        </p:xfrm>
        <a:graphic>
          <a:graphicData uri="http://schemas.openxmlformats.org/drawingml/2006/table">
            <a:tbl>
              <a:tblPr firstRow="1" firstCol="1" bandRow="1">
                <a:tableStyleId>{5C22544A-7EE6-4342-B048-85BDC9FD1C3A}</a:tableStyleId>
              </a:tblPr>
              <a:tblGrid>
                <a:gridCol w="991427"/>
                <a:gridCol w="5404652"/>
              </a:tblGrid>
              <a:tr h="0">
                <a:tc>
                  <a:txBody>
                    <a:bodyPr/>
                    <a:lstStyle/>
                    <a:p>
                      <a:pPr marL="0" marR="0">
                        <a:lnSpc>
                          <a:spcPct val="107000"/>
                        </a:lnSpc>
                        <a:spcBef>
                          <a:spcPts val="0"/>
                        </a:spcBef>
                        <a:spcAft>
                          <a:spcPts val="0"/>
                        </a:spcAft>
                      </a:pPr>
                      <a:r>
                        <a:rPr lang="en-US" sz="1400" dirty="0">
                          <a:effectLst/>
                        </a:rPr>
                        <a:t>UNF</a:t>
                      </a:r>
                      <a:endParaRPr lang="en-US" sz="1400" dirty="0">
                        <a:effectLst/>
                        <a:latin typeface="Times New Roman" panose="02020603050405020304" pitchFamily="18" charset="0"/>
                        <a:ea typeface="Times New Roman" panose="02020603050405020304" pitchFamily="18"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433723">
                <a:tc>
                  <a:txBody>
                    <a:bodyPr/>
                    <a:lstStyle/>
                    <a:p>
                      <a:pPr marL="0" marR="0">
                        <a:lnSpc>
                          <a:spcPct val="107000"/>
                        </a:lnSpc>
                        <a:spcBef>
                          <a:spcPts val="0"/>
                        </a:spcBef>
                        <a:spcAft>
                          <a:spcPts val="0"/>
                        </a:spcAft>
                      </a:pPr>
                      <a:r>
                        <a:rPr lang="en-US" sz="1400">
                          <a:effectLst/>
                        </a:rPr>
                        <a:t>TrStock</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a:effectLst/>
                        </a:rPr>
                        <a:t>(</a:t>
                      </a:r>
                      <a:r>
                        <a:rPr lang="en-US" sz="1400" u="sng">
                          <a:effectLst/>
                        </a:rPr>
                        <a:t>ID_TransStock</a:t>
                      </a:r>
                      <a:r>
                        <a:rPr lang="en-US" sz="1400">
                          <a:effectLst/>
                        </a:rPr>
                        <a:t>, TglTransStock, namaSupplier, namaStaff, namaBrg, totalHarga, orderQty)</a:t>
                      </a:r>
                      <a:endParaRPr lang="en-US" sz="1400">
                        <a:effectLst/>
                        <a:latin typeface="Times New Roman" panose="02020603050405020304" pitchFamily="18" charset="0"/>
                        <a:ea typeface="Times New Roman" panose="02020603050405020304" pitchFamily="18" charset="0"/>
                      </a:endParaRPr>
                    </a:p>
                  </a:txBody>
                  <a:tcPr marL="75994" marR="75994" marT="0" marB="0"/>
                </a:tc>
              </a:tr>
              <a:tr h="211092">
                <a:tc>
                  <a:txBody>
                    <a:bodyPr/>
                    <a:lstStyle/>
                    <a:p>
                      <a:pPr>
                        <a:lnSpc>
                          <a:spcPct val="107000"/>
                        </a:lnSpc>
                      </a:pPr>
                      <a:endParaRPr lang="en-US" sz="1200">
                        <a:effectLst/>
                        <a:latin typeface="Calibri" panose="020F0502020204030204" pitchFamily="34"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216862">
                <a:tc>
                  <a:txBody>
                    <a:bodyPr/>
                    <a:lstStyle/>
                    <a:p>
                      <a:pPr marL="0" marR="0">
                        <a:lnSpc>
                          <a:spcPct val="107000"/>
                        </a:lnSpc>
                        <a:spcBef>
                          <a:spcPts val="0"/>
                        </a:spcBef>
                        <a:spcAft>
                          <a:spcPts val="0"/>
                        </a:spcAft>
                      </a:pPr>
                      <a:r>
                        <a:rPr lang="en-US" sz="1400">
                          <a:effectLst/>
                        </a:rPr>
                        <a:t>1NF</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433723">
                <a:tc>
                  <a:txBody>
                    <a:bodyPr/>
                    <a:lstStyle/>
                    <a:p>
                      <a:pPr marL="0" marR="0">
                        <a:lnSpc>
                          <a:spcPct val="107000"/>
                        </a:lnSpc>
                        <a:spcBef>
                          <a:spcPts val="0"/>
                        </a:spcBef>
                        <a:spcAft>
                          <a:spcPts val="0"/>
                        </a:spcAft>
                      </a:pPr>
                      <a:r>
                        <a:rPr lang="en-US" sz="1400">
                          <a:effectLst/>
                        </a:rPr>
                        <a:t>TrStock</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a:effectLst/>
                        </a:rPr>
                        <a:t>(</a:t>
                      </a:r>
                      <a:r>
                        <a:rPr lang="en-US" sz="1400" u="sng">
                          <a:effectLst/>
                        </a:rPr>
                        <a:t>ID_TransStock</a:t>
                      </a:r>
                      <a:r>
                        <a:rPr lang="en-US" sz="1400">
                          <a:effectLst/>
                        </a:rPr>
                        <a:t>, TglTransStock, namaSupplier, namaStaff, namaBrg, orderQty)</a:t>
                      </a:r>
                      <a:endParaRPr lang="en-US" sz="1400">
                        <a:effectLst/>
                        <a:latin typeface="Times New Roman" panose="02020603050405020304" pitchFamily="18" charset="0"/>
                        <a:ea typeface="Times New Roman" panose="02020603050405020304" pitchFamily="18" charset="0"/>
                      </a:endParaRPr>
                    </a:p>
                  </a:txBody>
                  <a:tcPr marL="75994" marR="75994" marT="0" marB="0"/>
                </a:tc>
              </a:tr>
              <a:tr h="211092">
                <a:tc>
                  <a:txBody>
                    <a:bodyPr/>
                    <a:lstStyle/>
                    <a:p>
                      <a:pPr>
                        <a:lnSpc>
                          <a:spcPct val="107000"/>
                        </a:lnSpc>
                      </a:pPr>
                      <a:endParaRPr lang="en-US" sz="1200">
                        <a:effectLst/>
                        <a:latin typeface="Calibri" panose="020F0502020204030204" pitchFamily="34"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216862">
                <a:tc>
                  <a:txBody>
                    <a:bodyPr/>
                    <a:lstStyle/>
                    <a:p>
                      <a:pPr marL="0" marR="0">
                        <a:lnSpc>
                          <a:spcPct val="107000"/>
                        </a:lnSpc>
                        <a:spcBef>
                          <a:spcPts val="0"/>
                        </a:spcBef>
                        <a:spcAft>
                          <a:spcPts val="0"/>
                        </a:spcAft>
                      </a:pPr>
                      <a:r>
                        <a:rPr lang="en-US" sz="1400">
                          <a:effectLst/>
                        </a:rPr>
                        <a:t>2NF</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433723">
                <a:tc>
                  <a:txBody>
                    <a:bodyPr/>
                    <a:lstStyle/>
                    <a:p>
                      <a:pPr marL="0" marR="0">
                        <a:lnSpc>
                          <a:spcPct val="107000"/>
                        </a:lnSpc>
                        <a:spcBef>
                          <a:spcPts val="0"/>
                        </a:spcBef>
                        <a:spcAft>
                          <a:spcPts val="0"/>
                        </a:spcAft>
                      </a:pPr>
                      <a:r>
                        <a:rPr lang="en-US" sz="1400">
                          <a:effectLst/>
                        </a:rPr>
                        <a:t>TrStock</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a:effectLst/>
                        </a:rPr>
                        <a:t>(</a:t>
                      </a:r>
                      <a:r>
                        <a:rPr lang="en-US" sz="1400" u="sng">
                          <a:effectLst/>
                        </a:rPr>
                        <a:t>ID_TransStock</a:t>
                      </a:r>
                      <a:r>
                        <a:rPr lang="en-US" sz="1400">
                          <a:effectLst/>
                        </a:rPr>
                        <a:t>, TglTransStock, namaSupplier, namaStaff, namaBrg, orderQty)</a:t>
                      </a:r>
                      <a:endParaRPr lang="en-US" sz="1400">
                        <a:effectLst/>
                        <a:latin typeface="Times New Roman" panose="02020603050405020304" pitchFamily="18" charset="0"/>
                        <a:ea typeface="Times New Roman" panose="02020603050405020304" pitchFamily="18" charset="0"/>
                      </a:endParaRPr>
                    </a:p>
                  </a:txBody>
                  <a:tcPr marL="75994" marR="75994" marT="0" marB="0"/>
                </a:tc>
              </a:tr>
              <a:tr h="211092">
                <a:tc>
                  <a:txBody>
                    <a:bodyPr/>
                    <a:lstStyle/>
                    <a:p>
                      <a:pPr>
                        <a:lnSpc>
                          <a:spcPct val="107000"/>
                        </a:lnSpc>
                      </a:pPr>
                      <a:endParaRPr lang="en-US" sz="1200">
                        <a:effectLst/>
                        <a:latin typeface="Calibri" panose="020F0502020204030204" pitchFamily="34"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216862">
                <a:tc>
                  <a:txBody>
                    <a:bodyPr/>
                    <a:lstStyle/>
                    <a:p>
                      <a:pPr marL="0" marR="0">
                        <a:lnSpc>
                          <a:spcPct val="107000"/>
                        </a:lnSpc>
                        <a:spcBef>
                          <a:spcPts val="0"/>
                        </a:spcBef>
                        <a:spcAft>
                          <a:spcPts val="0"/>
                        </a:spcAft>
                      </a:pPr>
                      <a:r>
                        <a:rPr lang="en-US" sz="1400">
                          <a:effectLst/>
                        </a:rPr>
                        <a:t>3NF</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a:lnSpc>
                          <a:spcPct val="107000"/>
                        </a:lnSpc>
                      </a:pPr>
                      <a:endParaRPr lang="en-US" sz="1200">
                        <a:effectLst/>
                        <a:latin typeface="Calibri" panose="020F0502020204030204" pitchFamily="34" charset="0"/>
                      </a:endParaRPr>
                    </a:p>
                  </a:txBody>
                  <a:tcPr marL="75994" marR="75994" marT="0" marB="0"/>
                </a:tc>
              </a:tr>
              <a:tr h="216862">
                <a:tc>
                  <a:txBody>
                    <a:bodyPr/>
                    <a:lstStyle/>
                    <a:p>
                      <a:pPr marL="0" marR="0">
                        <a:lnSpc>
                          <a:spcPct val="107000"/>
                        </a:lnSpc>
                        <a:spcBef>
                          <a:spcPts val="0"/>
                        </a:spcBef>
                        <a:spcAft>
                          <a:spcPts val="0"/>
                        </a:spcAft>
                      </a:pPr>
                      <a:r>
                        <a:rPr lang="en-US" sz="1400">
                          <a:effectLst/>
                        </a:rPr>
                        <a:t>TrStock</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a:effectLst/>
                        </a:rPr>
                        <a:t>(</a:t>
                      </a:r>
                      <a:r>
                        <a:rPr lang="en-US" sz="1400" u="sng">
                          <a:effectLst/>
                        </a:rPr>
                        <a:t>ID_TransStock</a:t>
                      </a:r>
                      <a:r>
                        <a:rPr lang="en-US" sz="1400">
                          <a:effectLst/>
                        </a:rPr>
                        <a:t>, ID_Supplier, ID_Staff, ID_Brg, TglTransStock, orderQty)</a:t>
                      </a:r>
                      <a:endParaRPr lang="en-US" sz="1400">
                        <a:effectLst/>
                        <a:latin typeface="Times New Roman" panose="02020603050405020304" pitchFamily="18" charset="0"/>
                        <a:ea typeface="Times New Roman" panose="02020603050405020304" pitchFamily="18" charset="0"/>
                      </a:endParaRPr>
                    </a:p>
                  </a:txBody>
                  <a:tcPr marL="75994" marR="75994" marT="0" marB="0"/>
                </a:tc>
              </a:tr>
              <a:tr h="216862">
                <a:tc>
                  <a:txBody>
                    <a:bodyPr/>
                    <a:lstStyle/>
                    <a:p>
                      <a:pPr marL="0" marR="0">
                        <a:lnSpc>
                          <a:spcPct val="107000"/>
                        </a:lnSpc>
                        <a:spcBef>
                          <a:spcPts val="0"/>
                        </a:spcBef>
                        <a:spcAft>
                          <a:spcPts val="0"/>
                        </a:spcAft>
                      </a:pPr>
                      <a:r>
                        <a:rPr lang="en-US" sz="1400">
                          <a:effectLst/>
                        </a:rPr>
                        <a:t>MsStaff</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u="sng">
                          <a:effectLst/>
                        </a:rPr>
                        <a:t>(ID_Staff</a:t>
                      </a:r>
                      <a:r>
                        <a:rPr lang="en-US" sz="1400">
                          <a:effectLst/>
                        </a:rPr>
                        <a:t>, namaStaff, alamatStaff, telpStaff, positionStaff, gajiStaff)</a:t>
                      </a:r>
                      <a:endParaRPr lang="en-US" sz="1400">
                        <a:effectLst/>
                        <a:latin typeface="Times New Roman" panose="02020603050405020304" pitchFamily="18" charset="0"/>
                        <a:ea typeface="Times New Roman" panose="02020603050405020304" pitchFamily="18" charset="0"/>
                      </a:endParaRPr>
                    </a:p>
                  </a:txBody>
                  <a:tcPr marL="75994" marR="75994" marT="0" marB="0"/>
                </a:tc>
              </a:tr>
              <a:tr h="216862">
                <a:tc>
                  <a:txBody>
                    <a:bodyPr/>
                    <a:lstStyle/>
                    <a:p>
                      <a:pPr marL="0" marR="0">
                        <a:lnSpc>
                          <a:spcPct val="107000"/>
                        </a:lnSpc>
                        <a:spcBef>
                          <a:spcPts val="0"/>
                        </a:spcBef>
                        <a:spcAft>
                          <a:spcPts val="0"/>
                        </a:spcAft>
                      </a:pPr>
                      <a:r>
                        <a:rPr lang="en-US" sz="1400">
                          <a:effectLst/>
                        </a:rPr>
                        <a:t>MsBarang</a:t>
                      </a:r>
                      <a:endParaRPr lang="en-US" sz="140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a:effectLst/>
                        </a:rPr>
                        <a:t>(</a:t>
                      </a:r>
                      <a:r>
                        <a:rPr lang="en-US" sz="1400" u="sng">
                          <a:effectLst/>
                        </a:rPr>
                        <a:t>ID_Brg</a:t>
                      </a:r>
                      <a:r>
                        <a:rPr lang="en-US" sz="1400">
                          <a:effectLst/>
                        </a:rPr>
                        <a:t>, namaBrg, hargaBrg, qtyBrg)</a:t>
                      </a:r>
                      <a:endParaRPr lang="en-US" sz="1400">
                        <a:effectLst/>
                        <a:latin typeface="Times New Roman" panose="02020603050405020304" pitchFamily="18" charset="0"/>
                        <a:ea typeface="Times New Roman" panose="02020603050405020304" pitchFamily="18" charset="0"/>
                      </a:endParaRPr>
                    </a:p>
                  </a:txBody>
                  <a:tcPr marL="75994" marR="75994" marT="0" marB="0"/>
                </a:tc>
              </a:tr>
              <a:tr h="433723">
                <a:tc>
                  <a:txBody>
                    <a:bodyPr/>
                    <a:lstStyle/>
                    <a:p>
                      <a:pPr marL="0" marR="0">
                        <a:lnSpc>
                          <a:spcPct val="107000"/>
                        </a:lnSpc>
                        <a:spcBef>
                          <a:spcPts val="0"/>
                        </a:spcBef>
                        <a:spcAft>
                          <a:spcPts val="0"/>
                        </a:spcAft>
                      </a:pPr>
                      <a:r>
                        <a:rPr lang="en-US" sz="1400" dirty="0" err="1">
                          <a:effectLst/>
                        </a:rPr>
                        <a:t>MsSupplier</a:t>
                      </a:r>
                      <a:endParaRPr lang="en-US" sz="1400" dirty="0">
                        <a:effectLst/>
                        <a:latin typeface="Times New Roman" panose="02020603050405020304" pitchFamily="18" charset="0"/>
                        <a:ea typeface="Times New Roman" panose="02020603050405020304" pitchFamily="18" charset="0"/>
                      </a:endParaRPr>
                    </a:p>
                  </a:txBody>
                  <a:tcPr marL="75994" marR="75994" marT="0" marB="0"/>
                </a:tc>
                <a:tc>
                  <a:txBody>
                    <a:bodyPr/>
                    <a:lstStyle/>
                    <a:p>
                      <a:pPr marL="0" marR="0">
                        <a:lnSpc>
                          <a:spcPct val="107000"/>
                        </a:lnSpc>
                        <a:spcBef>
                          <a:spcPts val="0"/>
                        </a:spcBef>
                        <a:spcAft>
                          <a:spcPts val="0"/>
                        </a:spcAft>
                      </a:pPr>
                      <a:r>
                        <a:rPr lang="en-US" sz="1400" dirty="0">
                          <a:effectLst/>
                        </a:rPr>
                        <a:t>(</a:t>
                      </a:r>
                      <a:r>
                        <a:rPr lang="en-US" sz="1400" u="sng" dirty="0" err="1">
                          <a:effectLst/>
                        </a:rPr>
                        <a:t>ID_Supplier</a:t>
                      </a:r>
                      <a:r>
                        <a:rPr lang="en-US" sz="1400" dirty="0">
                          <a:effectLst/>
                        </a:rPr>
                        <a:t>, </a:t>
                      </a:r>
                      <a:r>
                        <a:rPr lang="en-US" sz="1400" dirty="0" err="1">
                          <a:effectLst/>
                        </a:rPr>
                        <a:t>namaSupplier</a:t>
                      </a:r>
                      <a:r>
                        <a:rPr lang="en-US" sz="1400" dirty="0">
                          <a:effectLst/>
                        </a:rPr>
                        <a:t>, </a:t>
                      </a:r>
                      <a:r>
                        <a:rPr lang="en-US" sz="1400" dirty="0" err="1">
                          <a:effectLst/>
                        </a:rPr>
                        <a:t>alamatSupplier</a:t>
                      </a:r>
                      <a:r>
                        <a:rPr lang="en-US" sz="1400" dirty="0">
                          <a:effectLst/>
                        </a:rPr>
                        <a:t>, </a:t>
                      </a:r>
                      <a:r>
                        <a:rPr lang="en-US" sz="1400" dirty="0" err="1">
                          <a:effectLst/>
                        </a:rPr>
                        <a:t>telpSupplier</a:t>
                      </a:r>
                      <a:r>
                        <a:rPr lang="en-US" sz="1400" dirty="0">
                          <a:effectLst/>
                        </a:rPr>
                        <a:t>, </a:t>
                      </a:r>
                      <a:r>
                        <a:rPr lang="en-US" sz="1400" dirty="0" err="1">
                          <a:effectLst/>
                        </a:rPr>
                        <a:t>emailSupplier</a:t>
                      </a:r>
                      <a:r>
                        <a:rPr lang="en-US" sz="1400" dirty="0">
                          <a:effectLst/>
                        </a:rPr>
                        <a:t>, </a:t>
                      </a:r>
                      <a:r>
                        <a:rPr lang="en-US" sz="1400" dirty="0" err="1">
                          <a:effectLst/>
                        </a:rPr>
                        <a:t>kotaSupplier</a:t>
                      </a:r>
                      <a:r>
                        <a:rPr lang="en-US" sz="1400" dirty="0">
                          <a:effectLst/>
                        </a:rPr>
                        <a:t>)</a:t>
                      </a:r>
                      <a:endParaRPr lang="en-US" sz="1400" dirty="0">
                        <a:effectLst/>
                        <a:latin typeface="Times New Roman" panose="02020603050405020304" pitchFamily="18" charset="0"/>
                        <a:ea typeface="Times New Roman" panose="02020603050405020304" pitchFamily="18" charset="0"/>
                      </a:endParaRPr>
                    </a:p>
                  </a:txBody>
                  <a:tcPr marL="75994" marR="75994" marT="0" marB="0"/>
                </a:tc>
              </a:tr>
            </a:tbl>
          </a:graphicData>
        </a:graphic>
      </p:graphicFrame>
      <p:sp>
        <p:nvSpPr>
          <p:cNvPr id="8" name="Rectangle 1"/>
          <p:cNvSpPr>
            <a:spLocks noChangeArrowheads="1"/>
          </p:cNvSpPr>
          <p:nvPr/>
        </p:nvSpPr>
        <p:spPr bwMode="auto">
          <a:xfrm>
            <a:off x="3278188" y="23320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28865523"/>
      </p:ext>
    </p:extLst>
  </p:cSld>
  <p:clrMapOvr>
    <a:masterClrMapping/>
  </p:clrMapOvr>
  <p:transition spd="slow">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Normalization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a:buNone/>
            </a:pPr>
            <a:endParaRPr lang="en-US" sz="3200" dirty="0"/>
          </a:p>
        </p:txBody>
      </p:sp>
      <p:graphicFrame>
        <p:nvGraphicFramePr>
          <p:cNvPr id="3" name="Table 2"/>
          <p:cNvGraphicFramePr>
            <a:graphicFrameLocks noGrp="1"/>
          </p:cNvGraphicFramePr>
          <p:nvPr>
            <p:extLst>
              <p:ext uri="{D42A27DB-BD31-4B8C-83A1-F6EECF244321}">
                <p14:modId xmlns:p14="http://schemas.microsoft.com/office/powerpoint/2010/main" val="2019483364"/>
              </p:ext>
            </p:extLst>
          </p:nvPr>
        </p:nvGraphicFramePr>
        <p:xfrm>
          <a:off x="1362282" y="2351710"/>
          <a:ext cx="9467436" cy="4105367"/>
        </p:xfrm>
        <a:graphic>
          <a:graphicData uri="http://schemas.openxmlformats.org/drawingml/2006/table">
            <a:tbl>
              <a:tblPr firstRow="1" firstCol="1" bandRow="1">
                <a:tableStyleId>{5C22544A-7EE6-4342-B048-85BDC9FD1C3A}</a:tableStyleId>
              </a:tblPr>
              <a:tblGrid>
                <a:gridCol w="1854930"/>
                <a:gridCol w="7612506"/>
              </a:tblGrid>
              <a:tr h="316383">
                <a:tc>
                  <a:txBody>
                    <a:bodyPr/>
                    <a:lstStyle/>
                    <a:p>
                      <a:pPr marL="0" marR="0">
                        <a:lnSpc>
                          <a:spcPct val="107000"/>
                        </a:lnSpc>
                        <a:spcBef>
                          <a:spcPts val="0"/>
                        </a:spcBef>
                        <a:spcAft>
                          <a:spcPts val="0"/>
                        </a:spcAft>
                      </a:pPr>
                      <a:r>
                        <a:rPr lang="en-US" sz="1900">
                          <a:effectLst/>
                        </a:rPr>
                        <a:t>3NF</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a:lnSpc>
                          <a:spcPct val="107000"/>
                        </a:lnSpc>
                      </a:pPr>
                      <a:endParaRPr lang="en-US" sz="1800">
                        <a:effectLst/>
                        <a:latin typeface="Calibri" panose="020F0502020204030204" pitchFamily="34" charset="0"/>
                      </a:endParaRPr>
                    </a:p>
                  </a:txBody>
                  <a:tcPr marL="112546" marR="112546" marT="0" marB="0"/>
                </a:tc>
              </a:tr>
              <a:tr h="632766">
                <a:tc>
                  <a:txBody>
                    <a:bodyPr/>
                    <a:lstStyle/>
                    <a:p>
                      <a:pPr marL="0" marR="0">
                        <a:lnSpc>
                          <a:spcPct val="107000"/>
                        </a:lnSpc>
                        <a:spcBef>
                          <a:spcPts val="0"/>
                        </a:spcBef>
                        <a:spcAft>
                          <a:spcPts val="0"/>
                        </a:spcAft>
                      </a:pPr>
                      <a:r>
                        <a:rPr lang="en-US" sz="1900">
                          <a:effectLst/>
                        </a:rPr>
                        <a:t>TrLaundry</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ID_TransLaundy</a:t>
                      </a:r>
                      <a:r>
                        <a:rPr lang="en-US" sz="1900">
                          <a:effectLst/>
                        </a:rPr>
                        <a:t>, ID_Staff, ID_Member, ID_ServiceType, TglTerima, TglAmbil, totalItem, totalKilo, totalPrice, trNotes)</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625154">
                <a:tc>
                  <a:txBody>
                    <a:bodyPr/>
                    <a:lstStyle/>
                    <a:p>
                      <a:pPr marL="0" marR="0">
                        <a:lnSpc>
                          <a:spcPct val="107000"/>
                        </a:lnSpc>
                        <a:spcBef>
                          <a:spcPts val="0"/>
                        </a:spcBef>
                        <a:spcAft>
                          <a:spcPts val="0"/>
                        </a:spcAft>
                      </a:pPr>
                      <a:r>
                        <a:rPr lang="en-US" sz="1900">
                          <a:effectLst/>
                        </a:rPr>
                        <a:t>TrLaundryDetail</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u="sng">
                          <a:effectLst/>
                        </a:rPr>
                        <a:t>(ID_TransLaundry</a:t>
                      </a:r>
                      <a:r>
                        <a:rPr lang="en-US" sz="1900">
                          <a:effectLst/>
                        </a:rPr>
                        <a:t>, </a:t>
                      </a:r>
                      <a:r>
                        <a:rPr lang="en-US" sz="1900" u="sng">
                          <a:effectLst/>
                        </a:rPr>
                        <a:t>ID_Pakaian</a:t>
                      </a:r>
                      <a:r>
                        <a:rPr lang="en-US" sz="1900">
                          <a:effectLst/>
                        </a:rPr>
                        <a:t>)</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MsPakaian</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ID_Pakaian</a:t>
                      </a:r>
                      <a:r>
                        <a:rPr lang="en-US" sz="1900">
                          <a:effectLst/>
                        </a:rPr>
                        <a:t>, namaPakaian)</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MsMember</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ID_Member</a:t>
                      </a:r>
                      <a:r>
                        <a:rPr lang="en-US" sz="1900">
                          <a:effectLst/>
                        </a:rPr>
                        <a:t>, namaMember, alamatMember, telpMember)</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MsStaff</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u="sng">
                          <a:effectLst/>
                        </a:rPr>
                        <a:t>(ID_Staff</a:t>
                      </a:r>
                      <a:r>
                        <a:rPr lang="en-US" sz="1900">
                          <a:effectLst/>
                        </a:rPr>
                        <a:t>, namaStaff, alamatStaff, telpStaff, positionStaff, gajiStaff)</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MsServiceType</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ID_ServiceType</a:t>
                      </a:r>
                      <a:r>
                        <a:rPr lang="en-US" sz="1900">
                          <a:effectLst/>
                        </a:rPr>
                        <a:t>, namaServiceType, tarifServiceType)</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TrStock</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ID_TransStock</a:t>
                      </a:r>
                      <a:r>
                        <a:rPr lang="en-US" sz="1900">
                          <a:effectLst/>
                        </a:rPr>
                        <a:t>, ID_Supplier, ID_Staff, ID_Brg, TglTransStock, orderQty)</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316383">
                <a:tc>
                  <a:txBody>
                    <a:bodyPr/>
                    <a:lstStyle/>
                    <a:p>
                      <a:pPr marL="0" marR="0">
                        <a:lnSpc>
                          <a:spcPct val="107000"/>
                        </a:lnSpc>
                        <a:spcBef>
                          <a:spcPts val="0"/>
                        </a:spcBef>
                        <a:spcAft>
                          <a:spcPts val="0"/>
                        </a:spcAft>
                      </a:pPr>
                      <a:r>
                        <a:rPr lang="en-US" sz="1900">
                          <a:effectLst/>
                        </a:rPr>
                        <a:t>MsBarang</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a:effectLst/>
                        </a:rPr>
                        <a:t>(</a:t>
                      </a:r>
                      <a:r>
                        <a:rPr lang="en-US" sz="1900" u="sng">
                          <a:effectLst/>
                        </a:rPr>
                        <a:t>ID_Brg</a:t>
                      </a:r>
                      <a:r>
                        <a:rPr lang="en-US" sz="1900">
                          <a:effectLst/>
                        </a:rPr>
                        <a:t>, namaBrg, hargaBrg, qtyBrg)</a:t>
                      </a:r>
                      <a:endParaRPr lang="en-US" sz="1900">
                        <a:effectLst/>
                        <a:latin typeface="Times New Roman" panose="02020603050405020304" pitchFamily="18" charset="0"/>
                        <a:ea typeface="Times New Roman" panose="02020603050405020304" pitchFamily="18" charset="0"/>
                      </a:endParaRPr>
                    </a:p>
                  </a:txBody>
                  <a:tcPr marL="112546" marR="112546" marT="0" marB="0"/>
                </a:tc>
              </a:tr>
              <a:tr h="632766">
                <a:tc>
                  <a:txBody>
                    <a:bodyPr/>
                    <a:lstStyle/>
                    <a:p>
                      <a:pPr marL="0" marR="0">
                        <a:lnSpc>
                          <a:spcPct val="107000"/>
                        </a:lnSpc>
                        <a:spcBef>
                          <a:spcPts val="0"/>
                        </a:spcBef>
                        <a:spcAft>
                          <a:spcPts val="0"/>
                        </a:spcAft>
                      </a:pPr>
                      <a:r>
                        <a:rPr lang="en-US" sz="1900">
                          <a:effectLst/>
                        </a:rPr>
                        <a:t>MsSupplier</a:t>
                      </a:r>
                      <a:endParaRPr lang="en-US" sz="1900">
                        <a:effectLst/>
                        <a:latin typeface="Times New Roman" panose="02020603050405020304" pitchFamily="18" charset="0"/>
                        <a:ea typeface="Times New Roman" panose="02020603050405020304" pitchFamily="18" charset="0"/>
                      </a:endParaRPr>
                    </a:p>
                  </a:txBody>
                  <a:tcPr marL="112546" marR="112546" marT="0" marB="0"/>
                </a:tc>
                <a:tc>
                  <a:txBody>
                    <a:bodyPr/>
                    <a:lstStyle/>
                    <a:p>
                      <a:pPr marL="0" marR="0">
                        <a:lnSpc>
                          <a:spcPct val="107000"/>
                        </a:lnSpc>
                        <a:spcBef>
                          <a:spcPts val="0"/>
                        </a:spcBef>
                        <a:spcAft>
                          <a:spcPts val="0"/>
                        </a:spcAft>
                      </a:pPr>
                      <a:r>
                        <a:rPr lang="en-US" sz="1900" dirty="0">
                          <a:effectLst/>
                        </a:rPr>
                        <a:t>(</a:t>
                      </a:r>
                      <a:r>
                        <a:rPr lang="en-US" sz="1900" u="sng" dirty="0" err="1">
                          <a:effectLst/>
                        </a:rPr>
                        <a:t>ID_Supplier</a:t>
                      </a:r>
                      <a:r>
                        <a:rPr lang="en-US" sz="1900" dirty="0">
                          <a:effectLst/>
                        </a:rPr>
                        <a:t>, </a:t>
                      </a:r>
                      <a:r>
                        <a:rPr lang="en-US" sz="1900" dirty="0" err="1">
                          <a:effectLst/>
                        </a:rPr>
                        <a:t>namaSupplier</a:t>
                      </a:r>
                      <a:r>
                        <a:rPr lang="en-US" sz="1900" dirty="0">
                          <a:effectLst/>
                        </a:rPr>
                        <a:t>, </a:t>
                      </a:r>
                      <a:r>
                        <a:rPr lang="en-US" sz="1900" dirty="0" err="1">
                          <a:effectLst/>
                        </a:rPr>
                        <a:t>alamatSupplier</a:t>
                      </a:r>
                      <a:r>
                        <a:rPr lang="en-US" sz="1900" dirty="0">
                          <a:effectLst/>
                        </a:rPr>
                        <a:t>, </a:t>
                      </a:r>
                      <a:r>
                        <a:rPr lang="en-US" sz="1900" dirty="0" err="1">
                          <a:effectLst/>
                        </a:rPr>
                        <a:t>telpSupplier</a:t>
                      </a:r>
                      <a:r>
                        <a:rPr lang="en-US" sz="1900" dirty="0">
                          <a:effectLst/>
                        </a:rPr>
                        <a:t>, </a:t>
                      </a:r>
                      <a:r>
                        <a:rPr lang="en-US" sz="1900" dirty="0" err="1">
                          <a:effectLst/>
                        </a:rPr>
                        <a:t>emailSupplier</a:t>
                      </a:r>
                      <a:r>
                        <a:rPr lang="en-US" sz="1900" dirty="0">
                          <a:effectLst/>
                        </a:rPr>
                        <a:t>, </a:t>
                      </a:r>
                      <a:r>
                        <a:rPr lang="en-US" sz="1900" dirty="0" err="1">
                          <a:effectLst/>
                        </a:rPr>
                        <a:t>kotaSupplier</a:t>
                      </a:r>
                      <a:r>
                        <a:rPr lang="en-US" sz="1900" dirty="0">
                          <a:effectLst/>
                        </a:rPr>
                        <a:t>)</a:t>
                      </a:r>
                      <a:endParaRPr lang="en-US" sz="1900" dirty="0">
                        <a:effectLst/>
                        <a:latin typeface="Times New Roman" panose="02020603050405020304" pitchFamily="18" charset="0"/>
                        <a:ea typeface="Times New Roman" panose="02020603050405020304" pitchFamily="18" charset="0"/>
                      </a:endParaRPr>
                    </a:p>
                  </a:txBody>
                  <a:tcPr marL="112546" marR="112546" marT="0" marB="0"/>
                </a:tc>
              </a:tr>
            </a:tbl>
          </a:graphicData>
        </a:graphic>
      </p:graphicFrame>
      <p:sp>
        <p:nvSpPr>
          <p:cNvPr id="5" name="Rectangle 1"/>
          <p:cNvSpPr>
            <a:spLocks noChangeArrowheads="1"/>
          </p:cNvSpPr>
          <p:nvPr/>
        </p:nvSpPr>
        <p:spPr bwMode="auto">
          <a:xfrm>
            <a:off x="3668713" y="1872642"/>
            <a:ext cx="7196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3NF from both Laundry Service Receipts and Stock Purchase Orders</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1578626"/>
      </p:ext>
    </p:extLst>
  </p:cSld>
  <p:clrMapOvr>
    <a:masterClrMapping/>
  </p:clrMapOvr>
  <p:transition spd="slow">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89062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C:\Users\Stella\AppData\Local\Microsoft\Windows\INetCache\Content.Word\home.png"/>
          <p:cNvPicPr/>
          <p:nvPr/>
        </p:nvPicPr>
        <p:blipFill>
          <a:blip r:embed="rId2">
            <a:extLst>
              <a:ext uri="{28A0092B-C50C-407E-A947-70E740481C1C}">
                <a14:useLocalDpi xmlns:a14="http://schemas.microsoft.com/office/drawing/2010/main" val="0"/>
              </a:ext>
            </a:extLst>
          </a:blip>
          <a:srcRect/>
          <a:stretch>
            <a:fillRect/>
          </a:stretch>
        </p:blipFill>
        <p:spPr bwMode="auto">
          <a:xfrm>
            <a:off x="400050" y="0"/>
            <a:ext cx="11387440" cy="6858000"/>
          </a:xfrm>
          <a:prstGeom prst="rect">
            <a:avLst/>
          </a:prstGeom>
          <a:noFill/>
          <a:ln>
            <a:noFill/>
          </a:ln>
        </p:spPr>
      </p:pic>
    </p:spTree>
    <p:extLst>
      <p:ext uri="{BB962C8B-B14F-4D97-AF65-F5344CB8AC3E}">
        <p14:creationId xmlns:p14="http://schemas.microsoft.com/office/powerpoint/2010/main" val="2819176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9218" name="Picture 2" descr="trlaund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40" y="4763"/>
            <a:ext cx="11965760" cy="685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2697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C:\Users\Stella\AppData\Local\Microsoft\Windows\INetCache\Content.Word\form_edit_member.png"/>
          <p:cNvPicPr/>
          <p:nvPr/>
        </p:nvPicPr>
        <p:blipFill>
          <a:blip r:embed="rId2">
            <a:extLst>
              <a:ext uri="{28A0092B-C50C-407E-A947-70E740481C1C}">
                <a14:useLocalDpi xmlns:a14="http://schemas.microsoft.com/office/drawing/2010/main" val="0"/>
              </a:ext>
            </a:extLst>
          </a:blip>
          <a:srcRect/>
          <a:stretch>
            <a:fillRect/>
          </a:stretch>
        </p:blipFill>
        <p:spPr bwMode="auto">
          <a:xfrm>
            <a:off x="1581150" y="0"/>
            <a:ext cx="9257838" cy="6858000"/>
          </a:xfrm>
          <a:prstGeom prst="rect">
            <a:avLst/>
          </a:prstGeom>
          <a:noFill/>
          <a:ln>
            <a:noFill/>
          </a:ln>
        </p:spPr>
      </p:pic>
    </p:spTree>
    <p:extLst>
      <p:ext uri="{BB962C8B-B14F-4D97-AF65-F5344CB8AC3E}">
        <p14:creationId xmlns:p14="http://schemas.microsoft.com/office/powerpoint/2010/main" val="21356230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42" name="Picture 2" descr="regis_me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050" y="4763"/>
            <a:ext cx="11059539" cy="6853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33634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1266" name="Picture 2" descr="regis_supp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2" y="6350"/>
            <a:ext cx="10317475"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54992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2290" name="Picture 2" descr="form_update_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2" y="3174"/>
            <a:ext cx="9288093"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77371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profile</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604289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3314" name="Picture 2" descr="regis_sta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2" y="4763"/>
            <a:ext cx="9958387" cy="6850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3018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C:\Users\Stella\AppData\Local\Microsoft\Windows\INetCache\Content.Word\data_member.png"/>
          <p:cNvPicPr/>
          <p:nvPr/>
        </p:nvPicPr>
        <p:blipFill>
          <a:blip r:embed="rId2">
            <a:extLst>
              <a:ext uri="{28A0092B-C50C-407E-A947-70E740481C1C}">
                <a14:useLocalDpi xmlns:a14="http://schemas.microsoft.com/office/drawing/2010/main" val="0"/>
              </a:ext>
            </a:extLst>
          </a:blip>
          <a:srcRect/>
          <a:stretch>
            <a:fillRect/>
          </a:stretch>
        </p:blipFill>
        <p:spPr bwMode="auto">
          <a:xfrm>
            <a:off x="15226" y="247650"/>
            <a:ext cx="12176774" cy="6229350"/>
          </a:xfrm>
          <a:prstGeom prst="rect">
            <a:avLst/>
          </a:prstGeom>
          <a:noFill/>
          <a:ln>
            <a:noFill/>
          </a:ln>
        </p:spPr>
      </p:pic>
    </p:spTree>
    <p:extLst>
      <p:ext uri="{BB962C8B-B14F-4D97-AF65-F5344CB8AC3E}">
        <p14:creationId xmlns:p14="http://schemas.microsoft.com/office/powerpoint/2010/main" val="3691002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4338" name="Picture 2" descr="data_sta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3" y="327025"/>
            <a:ext cx="12204393" cy="613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06363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5362" name="Picture 2" descr="data_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330200"/>
            <a:ext cx="12187237" cy="6149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9842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6386" name="Picture 2" descr="data_update_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309563"/>
            <a:ext cx="12188825" cy="625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8606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7410" name="Picture 2" descr="data_supp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403225"/>
            <a:ext cx="12229688" cy="594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2547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434" name="Picture 2" descr="trans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 y="404813"/>
            <a:ext cx="12187237" cy="603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098107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8232742"/>
      </p:ext>
    </p:extLst>
  </p:cSld>
  <p:clrMapOvr>
    <a:masterClrMapping/>
  </p:clrMapOvr>
  <p:transition spd="slow">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information</a:t>
            </a:r>
            <a:endParaRPr lang="en-US" dirty="0"/>
          </a:p>
        </p:txBody>
      </p:sp>
      <p:sp>
        <p:nvSpPr>
          <p:cNvPr id="3" name="Content Placeholder 2"/>
          <p:cNvSpPr>
            <a:spLocks noGrp="1"/>
          </p:cNvSpPr>
          <p:nvPr>
            <p:ph sz="quarter" idx="13"/>
          </p:nvPr>
        </p:nvSpPr>
        <p:spPr>
          <a:xfrm>
            <a:off x="4818742" y="2367092"/>
            <a:ext cx="7068457" cy="3424107"/>
          </a:xfrm>
        </p:spPr>
        <p:txBody>
          <a:bodyPr>
            <a:normAutofit/>
          </a:bodyPr>
          <a:lstStyle/>
          <a:p>
            <a:pPr lvl="0" fontAlgn="base">
              <a:buNone/>
            </a:pPr>
            <a:r>
              <a:rPr lang="en-US" sz="2600" b="1" cap="none" dirty="0" smtClean="0"/>
              <a:t>Business Name : </a:t>
            </a:r>
            <a:r>
              <a:rPr lang="en-US" sz="2800" cap="none" dirty="0"/>
              <a:t>CLOTHE &amp; CLEAN </a:t>
            </a:r>
            <a:endParaRPr lang="en-US" sz="2600" cap="none" dirty="0" smtClean="0"/>
          </a:p>
          <a:p>
            <a:pPr lvl="0" fontAlgn="base">
              <a:buNone/>
            </a:pPr>
            <a:r>
              <a:rPr lang="en-US" sz="2600" b="1" cap="none" dirty="0" smtClean="0"/>
              <a:t>Business Address :</a:t>
            </a:r>
            <a:r>
              <a:rPr lang="en-US" sz="2600" cap="none" dirty="0" smtClean="0"/>
              <a:t> </a:t>
            </a:r>
            <a:r>
              <a:rPr lang="en-US" sz="2600" cap="none" dirty="0" err="1"/>
              <a:t>K</a:t>
            </a:r>
            <a:r>
              <a:rPr lang="en-US" sz="2600" cap="none" dirty="0" err="1" smtClean="0"/>
              <a:t>emanggisan</a:t>
            </a:r>
            <a:r>
              <a:rPr lang="en-US" sz="2600" cap="none" dirty="0" smtClean="0"/>
              <a:t> Street no.170,</a:t>
            </a:r>
          </a:p>
          <a:p>
            <a:pPr lvl="0" fontAlgn="base">
              <a:buNone/>
            </a:pPr>
            <a:r>
              <a:rPr lang="en-US" sz="2600" cap="none" dirty="0" smtClean="0"/>
              <a:t>			          West </a:t>
            </a:r>
            <a:r>
              <a:rPr lang="en-US" sz="2600" cap="none" dirty="0"/>
              <a:t>J</a:t>
            </a:r>
            <a:r>
              <a:rPr lang="en-US" sz="2600" cap="none" dirty="0" smtClean="0"/>
              <a:t>akarta</a:t>
            </a:r>
          </a:p>
          <a:p>
            <a:pPr lvl="0" fontAlgn="base">
              <a:buNone/>
            </a:pPr>
            <a:r>
              <a:rPr lang="en-US" sz="2600" b="1" cap="none" dirty="0" smtClean="0"/>
              <a:t>Email :</a:t>
            </a:r>
            <a:r>
              <a:rPr lang="en-US" sz="2600" cap="none" dirty="0" smtClean="0"/>
              <a:t> </a:t>
            </a:r>
            <a:r>
              <a:rPr lang="en-US" sz="2600" cap="none" dirty="0" err="1" smtClean="0"/>
              <a:t>clothenclean@gmail.Com</a:t>
            </a:r>
            <a:endParaRPr lang="en-US" sz="2600" cap="none" dirty="0" smtClean="0"/>
          </a:p>
          <a:p>
            <a:pPr lvl="0" fontAlgn="base">
              <a:buNone/>
            </a:pPr>
            <a:r>
              <a:rPr lang="en-US" sz="2600" b="1" cap="none" dirty="0" smtClean="0"/>
              <a:t>Tel :</a:t>
            </a:r>
            <a:r>
              <a:rPr lang="en-US" sz="2600" cap="none" dirty="0" smtClean="0"/>
              <a:t> 021-6327688</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85" y="2004860"/>
            <a:ext cx="3671494" cy="3671494"/>
          </a:xfrm>
          <a:prstGeom prst="rect">
            <a:avLst/>
          </a:prstGeom>
        </p:spPr>
      </p:pic>
    </p:spTree>
    <p:extLst>
      <p:ext uri="{BB962C8B-B14F-4D97-AF65-F5344CB8AC3E}">
        <p14:creationId xmlns:p14="http://schemas.microsoft.com/office/powerpoint/2010/main" val="4190097703"/>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information</a:t>
            </a:r>
            <a:endParaRPr lang="en-US" dirty="0"/>
          </a:p>
        </p:txBody>
      </p:sp>
      <p:sp>
        <p:nvSpPr>
          <p:cNvPr id="3" name="Content Placeholder 2"/>
          <p:cNvSpPr>
            <a:spLocks noGrp="1"/>
          </p:cNvSpPr>
          <p:nvPr>
            <p:ph sz="quarter" idx="13"/>
          </p:nvPr>
        </p:nvSpPr>
        <p:spPr>
          <a:xfrm>
            <a:off x="913776" y="1930400"/>
            <a:ext cx="10364450" cy="3860799"/>
          </a:xfrm>
        </p:spPr>
        <p:txBody>
          <a:bodyPr>
            <a:noAutofit/>
          </a:bodyPr>
          <a:lstStyle/>
          <a:p>
            <a:pPr fontAlgn="base">
              <a:buNone/>
            </a:pPr>
            <a:r>
              <a:rPr lang="en-US" sz="2400" b="1" dirty="0"/>
              <a:t>General Business </a:t>
            </a:r>
            <a:r>
              <a:rPr lang="en-US" sz="2400" b="1" dirty="0" smtClean="0"/>
              <a:t>Activities</a:t>
            </a:r>
            <a:endParaRPr lang="en-US" sz="2400" dirty="0" smtClean="0"/>
          </a:p>
          <a:p>
            <a:pPr algn="just" fontAlgn="base">
              <a:lnSpc>
                <a:spcPct val="100000"/>
              </a:lnSpc>
              <a:buNone/>
            </a:pPr>
            <a:r>
              <a:rPr lang="en-US" sz="1800" dirty="0" smtClean="0"/>
              <a:t>	</a:t>
            </a:r>
            <a:r>
              <a:rPr lang="en-US" sz="2400" cap="none" dirty="0" smtClean="0"/>
              <a:t>CLOTHE &amp; CLEAN is established as a laundry service company in </a:t>
            </a:r>
            <a:r>
              <a:rPr lang="en-US" sz="2400" cap="none" dirty="0" err="1" smtClean="0"/>
              <a:t>Kemanggisan</a:t>
            </a:r>
            <a:r>
              <a:rPr lang="en-US" sz="2400" cap="none" dirty="0" smtClean="0"/>
              <a:t> Street of West Jakarta, Indonesia. Located at a densely populated and busy area, </a:t>
            </a:r>
            <a:r>
              <a:rPr lang="en-US" sz="2400" cap="none" dirty="0"/>
              <a:t>CLOTHE &amp; CLEAN </a:t>
            </a:r>
            <a:r>
              <a:rPr lang="en-US" sz="2400" cap="none" dirty="0" smtClean="0"/>
              <a:t>offers the assurance of fast, convenient, and professional laundry service. </a:t>
            </a:r>
            <a:r>
              <a:rPr lang="en-US" sz="2400" cap="none" dirty="0"/>
              <a:t>CLOTHE &amp; CLEAN </a:t>
            </a:r>
            <a:r>
              <a:rPr lang="en-US" sz="2400" cap="none" dirty="0" smtClean="0"/>
              <a:t>has different laundry service package options which are designed to best suit the customer’s needs. To ensure the service quality and professionalism, all the laundry operational transactions data are stored in a database specifically programmed to support the daily laundry service operations. All the products used in the laundry cleaning service are environmentally friendly products that efficiently clean every different type of fabric.</a:t>
            </a:r>
            <a:endParaRPr lang="en-US" sz="2400" cap="none" dirty="0"/>
          </a:p>
        </p:txBody>
      </p:sp>
    </p:spTree>
    <p:extLst>
      <p:ext uri="{BB962C8B-B14F-4D97-AF65-F5344CB8AC3E}">
        <p14:creationId xmlns:p14="http://schemas.microsoft.com/office/powerpoint/2010/main" val="252901809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STRATEGY</a:t>
            </a:r>
            <a:endParaRPr lang="en-US" dirty="0"/>
          </a:p>
        </p:txBody>
      </p:sp>
      <p:sp>
        <p:nvSpPr>
          <p:cNvPr id="3" name="Content Placeholder 2"/>
          <p:cNvSpPr>
            <a:spLocks noGrp="1"/>
          </p:cNvSpPr>
          <p:nvPr>
            <p:ph sz="quarter" idx="13"/>
          </p:nvPr>
        </p:nvSpPr>
        <p:spPr>
          <a:xfrm>
            <a:off x="913774" y="2367092"/>
            <a:ext cx="10363826" cy="4091765"/>
          </a:xfrm>
        </p:spPr>
        <p:txBody>
          <a:bodyPr>
            <a:normAutofit fontScale="85000" lnSpcReduction="20000"/>
          </a:bodyPr>
          <a:lstStyle/>
          <a:p>
            <a:pPr lvl="0" fontAlgn="base"/>
            <a:r>
              <a:rPr lang="en-US" sz="2600" b="1" dirty="0" smtClean="0"/>
              <a:t>Purpose </a:t>
            </a:r>
            <a:endParaRPr lang="en-US" sz="2600" b="1" dirty="0"/>
          </a:p>
          <a:p>
            <a:pPr marL="457200" lvl="1" indent="0" fontAlgn="base">
              <a:buNone/>
            </a:pPr>
            <a:r>
              <a:rPr lang="en-US" sz="3100" cap="none" dirty="0" smtClean="0"/>
              <a:t>To be a leader in the laundry business by providing convenient and enhanced laundry services.</a:t>
            </a:r>
          </a:p>
          <a:p>
            <a:pPr lvl="0" fontAlgn="base"/>
            <a:r>
              <a:rPr lang="en-US" sz="2600" b="1" dirty="0" smtClean="0"/>
              <a:t>Vision</a:t>
            </a:r>
          </a:p>
          <a:p>
            <a:pPr marL="457200" lvl="1" indent="0" fontAlgn="base">
              <a:buNone/>
            </a:pPr>
            <a:r>
              <a:rPr lang="en-US" sz="3100" cap="none" dirty="0" smtClean="0"/>
              <a:t>To provide quality laundry services that exceeds the expectations of our esteemed customers.</a:t>
            </a:r>
          </a:p>
          <a:p>
            <a:pPr lvl="0" fontAlgn="base"/>
            <a:r>
              <a:rPr lang="en-US" sz="2600" b="1" dirty="0" smtClean="0"/>
              <a:t>Mission statement</a:t>
            </a:r>
          </a:p>
          <a:p>
            <a:pPr marL="457200" lvl="1" indent="0" fontAlgn="base">
              <a:buNone/>
            </a:pPr>
            <a:r>
              <a:rPr lang="en-US" sz="2800" cap="none" dirty="0" smtClean="0"/>
              <a:t>To build long term relationships with our customers and provide exceptional customer services through innovation and professionalism.</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Tree>
    <p:extLst>
      <p:ext uri="{BB962C8B-B14F-4D97-AF65-F5344CB8AC3E}">
        <p14:creationId xmlns:p14="http://schemas.microsoft.com/office/powerpoint/2010/main" val="10769822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COMPANY STRATEGY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base"/>
            <a:r>
              <a:rPr lang="en-US" b="1" dirty="0" smtClean="0"/>
              <a:t>Core values</a:t>
            </a:r>
            <a:endParaRPr lang="en-US" dirty="0" smtClean="0"/>
          </a:p>
          <a:p>
            <a:pPr lvl="1" fontAlgn="base"/>
            <a:r>
              <a:rPr lang="en-US" sz="2400" cap="none" dirty="0" smtClean="0"/>
              <a:t>We believe in treating our customers professionally with respect and faith.</a:t>
            </a:r>
          </a:p>
          <a:p>
            <a:pPr lvl="1" fontAlgn="base"/>
            <a:r>
              <a:rPr lang="en-US" sz="2400" cap="none" dirty="0" smtClean="0"/>
              <a:t>We are eager to improve through our entire customer’s critics and advice.</a:t>
            </a:r>
          </a:p>
          <a:p>
            <a:pPr lvl="1" fontAlgn="base"/>
            <a:r>
              <a:rPr lang="en-US" sz="2400" cap="none" dirty="0" smtClean="0"/>
              <a:t>We grow through creativity, innovation, and technology in our services.</a:t>
            </a:r>
          </a:p>
          <a:p>
            <a:pPr lvl="1" fontAlgn="base"/>
            <a:r>
              <a:rPr lang="en-US" sz="2400" cap="none" dirty="0" smtClean="0"/>
              <a:t>We integrate honesty, integrity and business ethics into all aspects of our business services</a:t>
            </a:r>
          </a:p>
          <a:p>
            <a:endParaRPr lang="en-US" dirty="0"/>
          </a:p>
        </p:txBody>
      </p:sp>
    </p:spTree>
    <p:extLst>
      <p:ext uri="{BB962C8B-B14F-4D97-AF65-F5344CB8AC3E}">
        <p14:creationId xmlns:p14="http://schemas.microsoft.com/office/powerpoint/2010/main" val="268366627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74" y="481501"/>
            <a:ext cx="1733193" cy="1733193"/>
          </a:xfrm>
          <a:prstGeom prst="rect">
            <a:avLst/>
          </a:prstGeom>
        </p:spPr>
      </p:pic>
      <p:sp>
        <p:nvSpPr>
          <p:cNvPr id="6" name="Content Placeholder 2"/>
          <p:cNvSpPr txBox="1">
            <a:spLocks/>
          </p:cNvSpPr>
          <p:nvPr/>
        </p:nvSpPr>
        <p:spPr>
          <a:xfrm>
            <a:off x="892006" y="2330810"/>
            <a:ext cx="10363826" cy="34241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a:lstStyle>
          <a:p>
            <a:pPr fontAlgn="base"/>
            <a:r>
              <a:rPr lang="en-US" sz="3200" cap="none" dirty="0" smtClean="0"/>
              <a:t>Regional expansion in the field of laundry service business.</a:t>
            </a:r>
          </a:p>
          <a:p>
            <a:pPr fontAlgn="base"/>
            <a:r>
              <a:rPr lang="en-US" sz="3200" cap="none" dirty="0" smtClean="0"/>
              <a:t>Increase the assets of the company to support the development of services.</a:t>
            </a:r>
          </a:p>
          <a:p>
            <a:pPr fontAlgn="base"/>
            <a:r>
              <a:rPr lang="en-US" sz="3200" cap="none" dirty="0" smtClean="0"/>
              <a:t>To build good reputation of laundry service business and maintain long-lasting relationship with our customers. </a:t>
            </a:r>
          </a:p>
          <a:p>
            <a:endParaRPr lang="en-US" dirty="0"/>
          </a:p>
        </p:txBody>
      </p:sp>
    </p:spTree>
    <p:extLst>
      <p:ext uri="{BB962C8B-B14F-4D97-AF65-F5344CB8AC3E}">
        <p14:creationId xmlns:p14="http://schemas.microsoft.com/office/powerpoint/2010/main" val="29719633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344</TotalTime>
  <Words>1238</Words>
  <Application>Microsoft Office PowerPoint</Application>
  <PresentationFormat>Widescreen</PresentationFormat>
  <Paragraphs>821</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Raleway</vt:lpstr>
      <vt:lpstr>Arial</vt:lpstr>
      <vt:lpstr>Calibri</vt:lpstr>
      <vt:lpstr>Times New Roman</vt:lpstr>
      <vt:lpstr>Tw Cen MT</vt:lpstr>
      <vt:lpstr>Droplet</vt:lpstr>
      <vt:lpstr>PowerPoint Presentation</vt:lpstr>
      <vt:lpstr>Group 1</vt:lpstr>
      <vt:lpstr>Presentation outcome</vt:lpstr>
      <vt:lpstr>Company profile</vt:lpstr>
      <vt:lpstr>Business information</vt:lpstr>
      <vt:lpstr>Business information</vt:lpstr>
      <vt:lpstr>COMPANY STRATEGY</vt:lpstr>
      <vt:lpstr>COMPANY STRATEGY</vt:lpstr>
      <vt:lpstr>goals</vt:lpstr>
      <vt:lpstr>Laundry Service Receipt </vt:lpstr>
      <vt:lpstr>Business process WITHOUT SYSTEM </vt:lpstr>
      <vt:lpstr>Database planning</vt:lpstr>
      <vt:lpstr>Mission statements</vt:lpstr>
      <vt:lpstr>Mission objectives</vt:lpstr>
      <vt:lpstr>PowerPoint Presentation</vt:lpstr>
      <vt:lpstr>PowerPoint Presentation</vt:lpstr>
      <vt:lpstr>Business process WITH SYSTEM </vt:lpstr>
      <vt:lpstr>System definition</vt:lpstr>
      <vt:lpstr>System boundary</vt:lpstr>
      <vt:lpstr>Requirements collection and analysis</vt:lpstr>
      <vt:lpstr>Centralized Approach</vt:lpstr>
      <vt:lpstr>Cross-reference of User Views  with the Main Types of Data  Used by Each</vt:lpstr>
      <vt:lpstr>Major User Views</vt:lpstr>
      <vt:lpstr>Database design</vt:lpstr>
      <vt:lpstr>conceptual database design</vt:lpstr>
      <vt:lpstr>Logical er modeling</vt:lpstr>
      <vt:lpstr>Physical database design</vt:lpstr>
      <vt:lpstr>Cross-Referencing  Transactions  and Relations</vt:lpstr>
      <vt:lpstr>Cross Referencing of Role</vt:lpstr>
      <vt:lpstr>normalization</vt:lpstr>
      <vt:lpstr>normalization</vt:lpstr>
      <vt:lpstr>Normalization</vt:lpstr>
      <vt:lpstr>User interface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Stella</dc:creator>
  <cp:lastModifiedBy>user</cp:lastModifiedBy>
  <cp:revision>36</cp:revision>
  <dcterms:created xsi:type="dcterms:W3CDTF">2016-10-26T12:43:20Z</dcterms:created>
  <dcterms:modified xsi:type="dcterms:W3CDTF">2017-04-10T17:21:04Z</dcterms:modified>
</cp:coreProperties>
</file>